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7.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85" r:id="rId3"/>
    <p:sldId id="257" r:id="rId4"/>
    <p:sldId id="260" r:id="rId5"/>
    <p:sldId id="264" r:id="rId6"/>
    <p:sldId id="265" r:id="rId7"/>
    <p:sldId id="266" r:id="rId8"/>
    <p:sldId id="286" r:id="rId9"/>
    <p:sldId id="267" r:id="rId10"/>
    <p:sldId id="288" r:id="rId11"/>
    <p:sldId id="281" r:id="rId12"/>
    <p:sldId id="293" r:id="rId13"/>
    <p:sldId id="262" r:id="rId14"/>
    <p:sldId id="290" r:id="rId15"/>
    <p:sldId id="283" r:id="rId16"/>
    <p:sldId id="292" r:id="rId17"/>
    <p:sldId id="289" r:id="rId18"/>
    <p:sldId id="282" r:id="rId19"/>
    <p:sldId id="27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6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623DFE-BD24-4308-B463-E5CC77B2A282}" type="datetimeFigureOut">
              <a:rPr lang="en-IN" smtClean="0"/>
              <a:t>07-06-2020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74AFDA-07C1-4B50-98FD-2ABF07C6EC7A}" type="slidenum">
              <a:rPr lang="en-IN" smtClean="0"/>
              <a:t>‹#›</a:t>
            </a:fld>
            <a:endParaRPr lang="en-IN"/>
          </a:p>
        </p:txBody>
      </p:sp>
    </p:spTree>
    <p:extLst>
      <p:ext uri="{BB962C8B-B14F-4D97-AF65-F5344CB8AC3E}">
        <p14:creationId xmlns:p14="http://schemas.microsoft.com/office/powerpoint/2010/main" val="3587187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116031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DDBACE-0F8F-43FD-98F0-DEE13552DA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072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DDBACE-0F8F-43FD-98F0-DEE13552DA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053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dirty="0"/>
          </a:p>
        </p:txBody>
      </p:sp>
    </p:spTree>
    <p:extLst>
      <p:ext uri="{BB962C8B-B14F-4D97-AF65-F5344CB8AC3E}">
        <p14:creationId xmlns:p14="http://schemas.microsoft.com/office/powerpoint/2010/main" val="3836462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dirty="0"/>
          </a:p>
        </p:txBody>
      </p:sp>
    </p:spTree>
    <p:extLst>
      <p:ext uri="{BB962C8B-B14F-4D97-AF65-F5344CB8AC3E}">
        <p14:creationId xmlns:p14="http://schemas.microsoft.com/office/powerpoint/2010/main" val="3856706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18</a:t>
            </a:fld>
            <a:endParaRPr lang="en-US" noProof="0" dirty="0"/>
          </a:p>
        </p:txBody>
      </p:sp>
    </p:spTree>
    <p:extLst>
      <p:ext uri="{BB962C8B-B14F-4D97-AF65-F5344CB8AC3E}">
        <p14:creationId xmlns:p14="http://schemas.microsoft.com/office/powerpoint/2010/main" val="3596451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19</a:t>
            </a:fld>
            <a:endParaRPr lang="en-US" noProof="0" dirty="0"/>
          </a:p>
        </p:txBody>
      </p:sp>
    </p:spTree>
    <p:extLst>
      <p:ext uri="{BB962C8B-B14F-4D97-AF65-F5344CB8AC3E}">
        <p14:creationId xmlns:p14="http://schemas.microsoft.com/office/powerpoint/2010/main" val="3396316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20</a:t>
            </a:fld>
            <a:endParaRPr lang="en-US"/>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1670717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3856706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1140647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DDBACE-0F8F-43FD-98F0-DEE13552DA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4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2404952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dirty="0"/>
          </a:p>
        </p:txBody>
      </p:sp>
    </p:spTree>
    <p:extLst>
      <p:ext uri="{BB962C8B-B14F-4D97-AF65-F5344CB8AC3E}">
        <p14:creationId xmlns:p14="http://schemas.microsoft.com/office/powerpoint/2010/main" val="2410616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dirty="0"/>
          </a:p>
        </p:txBody>
      </p:sp>
    </p:spTree>
    <p:extLst>
      <p:ext uri="{BB962C8B-B14F-4D97-AF65-F5344CB8AC3E}">
        <p14:creationId xmlns:p14="http://schemas.microsoft.com/office/powerpoint/2010/main" val="2119863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3596451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C40A-875C-45F9-BB78-7F72A9188E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6B950A-660B-4722-9FE7-C9078CEB2E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E97365A-3DBA-4833-83E0-4D72C73E7FE7}"/>
              </a:ext>
            </a:extLst>
          </p:cNvPr>
          <p:cNvSpPr>
            <a:spLocks noGrp="1"/>
          </p:cNvSpPr>
          <p:nvPr>
            <p:ph type="dt" sz="half" idx="10"/>
          </p:nvPr>
        </p:nvSpPr>
        <p:spPr/>
        <p:txBody>
          <a:bodyPr/>
          <a:lstStyle/>
          <a:p>
            <a:fld id="{A19A1AA4-C856-4BF1-BE1A-ED0CB578EA4F}" type="datetimeFigureOut">
              <a:rPr lang="en-IN" smtClean="0"/>
              <a:t>07-06-2020</a:t>
            </a:fld>
            <a:endParaRPr lang="en-IN"/>
          </a:p>
        </p:txBody>
      </p:sp>
      <p:sp>
        <p:nvSpPr>
          <p:cNvPr id="5" name="Footer Placeholder 4">
            <a:extLst>
              <a:ext uri="{FF2B5EF4-FFF2-40B4-BE49-F238E27FC236}">
                <a16:creationId xmlns:a16="http://schemas.microsoft.com/office/drawing/2014/main" id="{80DD982B-1395-438B-9A3F-DFDE381B0D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1D7B2B-62BA-484D-A96C-227D0CD11B77}"/>
              </a:ext>
            </a:extLst>
          </p:cNvPr>
          <p:cNvSpPr>
            <a:spLocks noGrp="1"/>
          </p:cNvSpPr>
          <p:nvPr>
            <p:ph type="sldNum" sz="quarter" idx="12"/>
          </p:nvPr>
        </p:nvSpPr>
        <p:spPr/>
        <p:txBody>
          <a:bodyPr/>
          <a:lstStyle/>
          <a:p>
            <a:fld id="{21DEA5FB-A1FC-48B9-9461-BD0131D23AD8}" type="slidenum">
              <a:rPr lang="en-IN" smtClean="0"/>
              <a:t>‹#›</a:t>
            </a:fld>
            <a:endParaRPr lang="en-IN"/>
          </a:p>
        </p:txBody>
      </p:sp>
    </p:spTree>
    <p:extLst>
      <p:ext uri="{BB962C8B-B14F-4D97-AF65-F5344CB8AC3E}">
        <p14:creationId xmlns:p14="http://schemas.microsoft.com/office/powerpoint/2010/main" val="3749488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02DC-C238-4EF8-AA8A-612DFF71D56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EBDA3D-9319-4D8C-AE8F-278FD8E6E6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6BC8FD-6229-4BC6-816A-395EA1B654BD}"/>
              </a:ext>
            </a:extLst>
          </p:cNvPr>
          <p:cNvSpPr>
            <a:spLocks noGrp="1"/>
          </p:cNvSpPr>
          <p:nvPr>
            <p:ph type="dt" sz="half" idx="10"/>
          </p:nvPr>
        </p:nvSpPr>
        <p:spPr/>
        <p:txBody>
          <a:bodyPr/>
          <a:lstStyle/>
          <a:p>
            <a:fld id="{A19A1AA4-C856-4BF1-BE1A-ED0CB578EA4F}" type="datetimeFigureOut">
              <a:rPr lang="en-IN" smtClean="0"/>
              <a:t>07-06-2020</a:t>
            </a:fld>
            <a:endParaRPr lang="en-IN"/>
          </a:p>
        </p:txBody>
      </p:sp>
      <p:sp>
        <p:nvSpPr>
          <p:cNvPr id="5" name="Footer Placeholder 4">
            <a:extLst>
              <a:ext uri="{FF2B5EF4-FFF2-40B4-BE49-F238E27FC236}">
                <a16:creationId xmlns:a16="http://schemas.microsoft.com/office/drawing/2014/main" id="{FCD0C08D-7900-4E6D-A72E-58568FEFDC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4B5953-75EB-45B5-BB4A-7F4D7EEF5FB7}"/>
              </a:ext>
            </a:extLst>
          </p:cNvPr>
          <p:cNvSpPr>
            <a:spLocks noGrp="1"/>
          </p:cNvSpPr>
          <p:nvPr>
            <p:ph type="sldNum" sz="quarter" idx="12"/>
          </p:nvPr>
        </p:nvSpPr>
        <p:spPr/>
        <p:txBody>
          <a:bodyPr/>
          <a:lstStyle/>
          <a:p>
            <a:fld id="{21DEA5FB-A1FC-48B9-9461-BD0131D23AD8}" type="slidenum">
              <a:rPr lang="en-IN" smtClean="0"/>
              <a:t>‹#›</a:t>
            </a:fld>
            <a:endParaRPr lang="en-IN"/>
          </a:p>
        </p:txBody>
      </p:sp>
    </p:spTree>
    <p:extLst>
      <p:ext uri="{BB962C8B-B14F-4D97-AF65-F5344CB8AC3E}">
        <p14:creationId xmlns:p14="http://schemas.microsoft.com/office/powerpoint/2010/main" val="2168212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BECCA6-5D7E-4BD3-B2FF-00752097BA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B02C90-6B30-426A-956D-8722F56099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5F0A98-AE3F-4826-8C14-3AEC53736E53}"/>
              </a:ext>
            </a:extLst>
          </p:cNvPr>
          <p:cNvSpPr>
            <a:spLocks noGrp="1"/>
          </p:cNvSpPr>
          <p:nvPr>
            <p:ph type="dt" sz="half" idx="10"/>
          </p:nvPr>
        </p:nvSpPr>
        <p:spPr/>
        <p:txBody>
          <a:bodyPr/>
          <a:lstStyle/>
          <a:p>
            <a:fld id="{A19A1AA4-C856-4BF1-BE1A-ED0CB578EA4F}" type="datetimeFigureOut">
              <a:rPr lang="en-IN" smtClean="0"/>
              <a:t>07-06-2020</a:t>
            </a:fld>
            <a:endParaRPr lang="en-IN"/>
          </a:p>
        </p:txBody>
      </p:sp>
      <p:sp>
        <p:nvSpPr>
          <p:cNvPr id="5" name="Footer Placeholder 4">
            <a:extLst>
              <a:ext uri="{FF2B5EF4-FFF2-40B4-BE49-F238E27FC236}">
                <a16:creationId xmlns:a16="http://schemas.microsoft.com/office/drawing/2014/main" id="{F4949078-5435-465C-81C3-421450B366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59468C-774C-4EF7-9A25-592ECB943AC0}"/>
              </a:ext>
            </a:extLst>
          </p:cNvPr>
          <p:cNvSpPr>
            <a:spLocks noGrp="1"/>
          </p:cNvSpPr>
          <p:nvPr>
            <p:ph type="sldNum" sz="quarter" idx="12"/>
          </p:nvPr>
        </p:nvSpPr>
        <p:spPr/>
        <p:txBody>
          <a:bodyPr/>
          <a:lstStyle/>
          <a:p>
            <a:fld id="{21DEA5FB-A1FC-48B9-9461-BD0131D23AD8}" type="slidenum">
              <a:rPr lang="en-IN" smtClean="0"/>
              <a:t>‹#›</a:t>
            </a:fld>
            <a:endParaRPr lang="en-IN"/>
          </a:p>
        </p:txBody>
      </p:sp>
    </p:spTree>
    <p:extLst>
      <p:ext uri="{BB962C8B-B14F-4D97-AF65-F5344CB8AC3E}">
        <p14:creationId xmlns:p14="http://schemas.microsoft.com/office/powerpoint/2010/main" val="385585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2">
    <p:bg>
      <p:bgPr>
        <a:solidFill>
          <a:schemeClr val="accent4"/>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8183FF27-EC9A-4B3B-8FC8-8C0B22BAF41E}"/>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66BEA673-E77B-454E-A2E7-937820AAEFF4}"/>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240531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rge Intro Copy">
    <p:bg>
      <p:bgPr>
        <a:solidFill>
          <a:schemeClr val="bg1">
            <a:lumMod val="95000"/>
          </a:schemeClr>
        </a:solidFill>
        <a:effectLst/>
      </p:bgPr>
    </p:bg>
    <p:spTree>
      <p:nvGrpSpPr>
        <p:cNvPr id="1" name=""/>
        <p:cNvGrpSpPr/>
        <p:nvPr/>
      </p:nvGrpSpPr>
      <p:grpSpPr>
        <a:xfrm>
          <a:off x="0" y="0"/>
          <a:ext cx="0" cy="0"/>
          <a:chOff x="0" y="0"/>
          <a:chExt cx="0" cy="0"/>
        </a:xfrm>
      </p:grpSpPr>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5277678" y="136525"/>
            <a:ext cx="5676382"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8" name="Group 7">
            <a:extLst>
              <a:ext uri="{FF2B5EF4-FFF2-40B4-BE49-F238E27FC236}">
                <a16:creationId xmlns:a16="http://schemas.microsoft.com/office/drawing/2014/main" id="{83D56AE9-6D9F-474C-A5AA-1064B66023B2}"/>
              </a:ext>
            </a:extLst>
          </p:cNvPr>
          <p:cNvGrpSpPr/>
          <p:nvPr userDrawn="1"/>
        </p:nvGrpSpPr>
        <p:grpSpPr>
          <a:xfrm>
            <a:off x="5277678" y="0"/>
            <a:ext cx="5676381" cy="6858000"/>
            <a:chOff x="0" y="0"/>
            <a:chExt cx="12192000" cy="6858000"/>
          </a:xfrm>
          <a:solidFill>
            <a:schemeClr val="accent1"/>
          </a:solidFill>
        </p:grpSpPr>
        <p:sp>
          <p:nvSpPr>
            <p:cNvPr id="9" name="Rectangle 8">
              <a:extLst>
                <a:ext uri="{FF2B5EF4-FFF2-40B4-BE49-F238E27FC236}">
                  <a16:creationId xmlns:a16="http://schemas.microsoft.com/office/drawing/2014/main" id="{25FC2C23-C626-4C00-83A4-E40C9C7E8F5A}"/>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06E2D5A7-6879-488F-81C7-1B8BA84D430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3"/>
            <a:ext cx="5085650"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4152626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Rectangle 3">
            <a:extLst>
              <a:ext uri="{FF2B5EF4-FFF2-40B4-BE49-F238E27FC236}">
                <a16:creationId xmlns:a16="http://schemas.microsoft.com/office/drawing/2014/main" id="{9CA47B37-80B0-5A4F-BDC3-DE42D5B2D34F}"/>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Rectangle 22">
            <a:extLst>
              <a:ext uri="{FF2B5EF4-FFF2-40B4-BE49-F238E27FC236}">
                <a16:creationId xmlns:a16="http://schemas.microsoft.com/office/drawing/2014/main" id="{1A6AC2DF-47CD-A743-A120-FBE75B801CF3}"/>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4" name="Rectangle 23">
            <a:extLst>
              <a:ext uri="{FF2B5EF4-FFF2-40B4-BE49-F238E27FC236}">
                <a16:creationId xmlns:a16="http://schemas.microsoft.com/office/drawing/2014/main" id="{17E0F6BC-FBF2-3048-B833-61609739028C}"/>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Rectangle 24">
            <a:extLst>
              <a:ext uri="{FF2B5EF4-FFF2-40B4-BE49-F238E27FC236}">
                <a16:creationId xmlns:a16="http://schemas.microsoft.com/office/drawing/2014/main" id="{D0B0310F-833E-864C-9FB7-B2B2A6714808}"/>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6824377"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6824377"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6" name="Rectangle 25">
            <a:extLst>
              <a:ext uri="{FF2B5EF4-FFF2-40B4-BE49-F238E27FC236}">
                <a16:creationId xmlns:a16="http://schemas.microsoft.com/office/drawing/2014/main" id="{F906D597-BA39-4C4D-833F-CC0EE989B51C}"/>
              </a:ext>
            </a:extLst>
          </p:cNvPr>
          <p:cNvSpPr/>
          <p:nvPr userDrawn="1"/>
        </p:nvSpPr>
        <p:spPr>
          <a:xfrm>
            <a:off x="9157648"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45482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8955235"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8955235"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22" name="Slide Number Placeholder 6">
            <a:extLst>
              <a:ext uri="{FF2B5EF4-FFF2-40B4-BE49-F238E27FC236}">
                <a16:creationId xmlns:a16="http://schemas.microsoft.com/office/drawing/2014/main" id="{40C2B055-E680-DE47-949A-41B3A5A9204A}"/>
              </a:ext>
            </a:extLst>
          </p:cNvPr>
          <p:cNvSpPr>
            <a:spLocks noGrp="1"/>
          </p:cNvSpPr>
          <p:nvPr>
            <p:ph type="sldNum" sz="quarter" idx="46"/>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810580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 Bullets 3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E3B0AD5-3645-8443-891F-C0E1D9763D7A}"/>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BE9B724A-B58C-CD4D-8980-C0DFE08B79B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3" name="Rectangle 32">
            <a:extLst>
              <a:ext uri="{FF2B5EF4-FFF2-40B4-BE49-F238E27FC236}">
                <a16:creationId xmlns:a16="http://schemas.microsoft.com/office/drawing/2014/main" id="{28894D68-6E31-8646-BFD7-2C0D8C4CD961}"/>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7151842" y="2919257"/>
            <a:ext cx="3292475"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5" name="Group 24">
            <a:extLst>
              <a:ext uri="{FF2B5EF4-FFF2-40B4-BE49-F238E27FC236}">
                <a16:creationId xmlns:a16="http://schemas.microsoft.com/office/drawing/2014/main" id="{F886979D-82A3-4A80-B7D8-1411156740B3}"/>
              </a:ext>
            </a:extLst>
          </p:cNvPr>
          <p:cNvGrpSpPr/>
          <p:nvPr userDrawn="1"/>
        </p:nvGrpSpPr>
        <p:grpSpPr>
          <a:xfrm>
            <a:off x="6641050" y="0"/>
            <a:ext cx="4313009" cy="6858000"/>
            <a:chOff x="0" y="0"/>
            <a:chExt cx="12192000" cy="6858000"/>
          </a:xfrm>
          <a:solidFill>
            <a:schemeClr val="accent1"/>
          </a:solidFill>
        </p:grpSpPr>
        <p:sp>
          <p:nvSpPr>
            <p:cNvPr id="26" name="Rectangle 25">
              <a:extLst>
                <a:ext uri="{FF2B5EF4-FFF2-40B4-BE49-F238E27FC236}">
                  <a16:creationId xmlns:a16="http://schemas.microsoft.com/office/drawing/2014/main" id="{25A4C3AA-BB58-4285-A38D-608FB501AC1D}"/>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BBB9E9C3-2013-4B62-89A6-8A4B0F2A884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8" name="Rectangle 27">
            <a:extLst>
              <a:ext uri="{FF2B5EF4-FFF2-40B4-BE49-F238E27FC236}">
                <a16:creationId xmlns:a16="http://schemas.microsoft.com/office/drawing/2014/main" id="{E4564187-7B7F-4203-BE0E-B2085E4F1869}"/>
              </a:ext>
            </a:extLst>
          </p:cNvPr>
          <p:cNvSpPr/>
          <p:nvPr userDrawn="1"/>
        </p:nvSpPr>
        <p:spPr>
          <a:xfrm rot="5400000">
            <a:off x="7151842"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69"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69"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444751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mage Bullets 4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F5735D3-1D9F-7543-95B4-59FA78EE1633}"/>
              </a:ext>
            </a:extLst>
          </p:cNvPr>
          <p:cNvSpPr/>
          <p:nvPr userDrawn="1"/>
        </p:nvSpPr>
        <p:spPr>
          <a:xfrm>
            <a:off x="1729232"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4AD89EB4-58FE-9C45-AF3E-821DBB1186EC}"/>
              </a:ext>
            </a:extLst>
          </p:cNvPr>
          <p:cNvSpPr/>
          <p:nvPr userDrawn="1"/>
        </p:nvSpPr>
        <p:spPr>
          <a:xfrm>
            <a:off x="3860091"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Rectangle 34">
            <a:extLst>
              <a:ext uri="{FF2B5EF4-FFF2-40B4-BE49-F238E27FC236}">
                <a16:creationId xmlns:a16="http://schemas.microsoft.com/office/drawing/2014/main" id="{832E783B-B6C5-C74B-8CB2-1421AF723973}"/>
              </a:ext>
            </a:extLst>
          </p:cNvPr>
          <p:cNvSpPr/>
          <p:nvPr userDrawn="1"/>
        </p:nvSpPr>
        <p:spPr>
          <a:xfrm>
            <a:off x="1728254"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Rectangle 35">
            <a:extLst>
              <a:ext uri="{FF2B5EF4-FFF2-40B4-BE49-F238E27FC236}">
                <a16:creationId xmlns:a16="http://schemas.microsoft.com/office/drawing/2014/main" id="{4E4FB0C7-5FAE-064C-B022-6C6F1429F789}"/>
              </a:ext>
            </a:extLst>
          </p:cNvPr>
          <p:cNvSpPr/>
          <p:nvPr userDrawn="1"/>
        </p:nvSpPr>
        <p:spPr>
          <a:xfrm>
            <a:off x="3859113"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tangle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290262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gital Product">
    <p:bg>
      <p:bgPr>
        <a:solidFill>
          <a:schemeClr val="bg1">
            <a:lumMod val="95000"/>
          </a:schemeClr>
        </a:solidFill>
        <a:effectLst/>
      </p:bgPr>
    </p:bg>
    <p:spTree>
      <p:nvGrpSpPr>
        <p:cNvPr id="1" name=""/>
        <p:cNvGrpSpPr/>
        <p:nvPr/>
      </p:nvGrpSpPr>
      <p:grpSpPr>
        <a:xfrm>
          <a:off x="0" y="0"/>
          <a:ext cx="0" cy="0"/>
          <a:chOff x="0" y="0"/>
          <a:chExt cx="0" cy="0"/>
        </a:xfrm>
      </p:grpSpPr>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4FA88889-2E09-4B26-90FB-497460180E61}"/>
              </a:ext>
            </a:extLst>
          </p:cNvPr>
          <p:cNvGrpSpPr/>
          <p:nvPr userDrawn="1"/>
        </p:nvGrpSpPr>
        <p:grpSpPr>
          <a:xfrm>
            <a:off x="6641050" y="0"/>
            <a:ext cx="4313009" cy="6858000"/>
            <a:chOff x="0" y="0"/>
            <a:chExt cx="12192000" cy="6858000"/>
          </a:xfrm>
          <a:solidFill>
            <a:schemeClr val="accent1"/>
          </a:solidFill>
        </p:grpSpPr>
        <p:sp>
          <p:nvSpPr>
            <p:cNvPr id="13" name="Rectangle 12">
              <a:extLst>
                <a:ext uri="{FF2B5EF4-FFF2-40B4-BE49-F238E27FC236}">
                  <a16:creationId xmlns:a16="http://schemas.microsoft.com/office/drawing/2014/main" id="{EB70E5C8-5074-4D5F-9EBD-E5E49462D138}"/>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57144162-C52D-4D13-B080-38B1B0F6CBC6}"/>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1767593"/>
            <a:ext cx="3863221" cy="2595353"/>
          </a:xfrm>
        </p:spPr>
        <p:txBody>
          <a:bodyPr anchor="b"/>
          <a:lstStyle>
            <a:lvl1pPr algn="l">
              <a:defRPr sz="4500">
                <a:solidFill>
                  <a:schemeClr val="bg1"/>
                </a:solidFill>
              </a:defRPr>
            </a:lvl1pPr>
          </a:lstStyle>
          <a:p>
            <a:r>
              <a:rPr lang="en-US" noProof="0"/>
              <a:t>Emphasized Text</a:t>
            </a:r>
          </a:p>
        </p:txBody>
      </p:sp>
      <p:sp>
        <p:nvSpPr>
          <p:cNvPr id="24" name="Content Placeholder 2">
            <a:extLst>
              <a:ext uri="{FF2B5EF4-FFF2-40B4-BE49-F238E27FC236}">
                <a16:creationId xmlns:a16="http://schemas.microsoft.com/office/drawing/2014/main" id="{5C5C3D10-5CD7-421D-B7BB-581518EF00DD}"/>
              </a:ext>
            </a:extLst>
          </p:cNvPr>
          <p:cNvSpPr>
            <a:spLocks noGrp="1"/>
          </p:cNvSpPr>
          <p:nvPr>
            <p:ph idx="1" hasCustomPrompt="1"/>
          </p:nvPr>
        </p:nvSpPr>
        <p:spPr>
          <a:xfrm>
            <a:off x="6866470" y="4608000"/>
            <a:ext cx="3863221"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23293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431800" y="1952049"/>
            <a:ext cx="1476951" cy="1476951"/>
          </a:xfrm>
          <a:solidFill>
            <a:schemeClr val="bg1">
              <a:lumMod val="95000"/>
              <a:alpha val="70000"/>
            </a:schemeClr>
          </a:solidFill>
          <a:ln w="1270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088297" y="1952049"/>
            <a:ext cx="1476951" cy="1476951"/>
          </a:xfrm>
          <a:solidFill>
            <a:schemeClr val="bg1">
              <a:lumMod val="95000"/>
              <a:alpha val="70000"/>
            </a:schemeClr>
          </a:solidFill>
          <a:ln w="12700" cap="flat">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solidFill>
            <a:schemeClr val="bg1">
              <a:lumMod val="95000"/>
              <a:alpha val="70000"/>
            </a:schemeClr>
          </a:solidFill>
          <a:ln w="12700" cap="flat">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8" name="Slide Number Placeholder 6">
            <a:extLst>
              <a:ext uri="{FF2B5EF4-FFF2-40B4-BE49-F238E27FC236}">
                <a16:creationId xmlns:a16="http://schemas.microsoft.com/office/drawing/2014/main" id="{AE8F62FC-AFDE-3E45-856E-4C504FC42FEC}"/>
              </a:ext>
            </a:extLst>
          </p:cNvPr>
          <p:cNvSpPr>
            <a:spLocks noGrp="1"/>
          </p:cNvSpPr>
          <p:nvPr>
            <p:ph type="sldNum" sz="quarter" idx="42"/>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752432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anchor="b"/>
          <a:lstStyle>
            <a:lvl1pPr algn="r">
              <a:defRPr sz="66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9" name="Text Placehold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20" name="Text Placehold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a:lstStyle>
            <a:lvl1pPr marL="0" indent="0" algn="r">
              <a:buNone/>
              <a:defRPr sz="1600">
                <a:solidFill>
                  <a:schemeClr val="bg1"/>
                </a:solidFill>
              </a:defRPr>
            </a:lvl1pPr>
          </a:lstStyle>
          <a:p>
            <a:pPr lvl="0"/>
            <a:r>
              <a:rPr lang="en-US" noProof="0"/>
              <a:t>Email</a:t>
            </a:r>
          </a:p>
        </p:txBody>
      </p:sp>
      <p:sp>
        <p:nvSpPr>
          <p:cNvPr id="21" name="Text Placehold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3510101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0CEBC-86B5-4882-8D3C-36D3D9333B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217AE1-25EE-4EDB-A0BE-5C3A5CCCC6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B2B36A-5B47-4AA0-AFCE-10DE83468D26}"/>
              </a:ext>
            </a:extLst>
          </p:cNvPr>
          <p:cNvSpPr>
            <a:spLocks noGrp="1"/>
          </p:cNvSpPr>
          <p:nvPr>
            <p:ph type="dt" sz="half" idx="10"/>
          </p:nvPr>
        </p:nvSpPr>
        <p:spPr/>
        <p:txBody>
          <a:bodyPr/>
          <a:lstStyle/>
          <a:p>
            <a:fld id="{A19A1AA4-C856-4BF1-BE1A-ED0CB578EA4F}" type="datetimeFigureOut">
              <a:rPr lang="en-IN" smtClean="0"/>
              <a:t>07-06-2020</a:t>
            </a:fld>
            <a:endParaRPr lang="en-IN"/>
          </a:p>
        </p:txBody>
      </p:sp>
      <p:sp>
        <p:nvSpPr>
          <p:cNvPr id="5" name="Footer Placeholder 4">
            <a:extLst>
              <a:ext uri="{FF2B5EF4-FFF2-40B4-BE49-F238E27FC236}">
                <a16:creationId xmlns:a16="http://schemas.microsoft.com/office/drawing/2014/main" id="{3139ABCE-0090-4F11-9EA7-8800D7AE90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20244D-6D1F-4242-BBF9-B612DBCDFFEF}"/>
              </a:ext>
            </a:extLst>
          </p:cNvPr>
          <p:cNvSpPr>
            <a:spLocks noGrp="1"/>
          </p:cNvSpPr>
          <p:nvPr>
            <p:ph type="sldNum" sz="quarter" idx="12"/>
          </p:nvPr>
        </p:nvSpPr>
        <p:spPr/>
        <p:txBody>
          <a:bodyPr/>
          <a:lstStyle/>
          <a:p>
            <a:fld id="{21DEA5FB-A1FC-48B9-9461-BD0131D23AD8}" type="slidenum">
              <a:rPr lang="en-IN" smtClean="0"/>
              <a:t>‹#›</a:t>
            </a:fld>
            <a:endParaRPr lang="en-IN"/>
          </a:p>
        </p:txBody>
      </p:sp>
    </p:spTree>
    <p:extLst>
      <p:ext uri="{BB962C8B-B14F-4D97-AF65-F5344CB8AC3E}">
        <p14:creationId xmlns:p14="http://schemas.microsoft.com/office/powerpoint/2010/main" val="3127787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1909425" cy="6584950"/>
          </a:xfrm>
          <a:solidFill>
            <a:schemeClr val="accent4">
              <a:lumMod val="50000"/>
            </a:schemeClr>
          </a:solidFill>
        </p:spPr>
        <p:txBody>
          <a:bodyPr lIns="1080000" t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24" name="Rectangle 23">
            <a:extLst>
              <a:ext uri="{FF2B5EF4-FFF2-40B4-BE49-F238E27FC236}">
                <a16:creationId xmlns:a16="http://schemas.microsoft.com/office/drawing/2014/main" id="{4EDCBE8D-BCDE-43F2-9C37-386C3705A5C2}"/>
              </a:ext>
            </a:extLst>
          </p:cNvPr>
          <p:cNvSpPr/>
          <p:nvPr userDrawn="1"/>
        </p:nvSpPr>
        <p:spPr>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964830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2000" y="1728000"/>
            <a:ext cx="2919633"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2000"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3570526"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043801" y="1728000"/>
            <a:ext cx="2919633"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043801"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182327"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7655602" y="1728000"/>
            <a:ext cx="2919633"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7655602"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3" name="Slide Number Placeholder 6">
            <a:extLst>
              <a:ext uri="{FF2B5EF4-FFF2-40B4-BE49-F238E27FC236}">
                <a16:creationId xmlns:a16="http://schemas.microsoft.com/office/drawing/2014/main" id="{B1CB22CF-1587-E74F-B211-A50F83802581}"/>
              </a:ext>
            </a:extLst>
          </p:cNvPr>
          <p:cNvSpPr>
            <a:spLocks noGrp="1"/>
          </p:cNvSpPr>
          <p:nvPr>
            <p:ph type="sldNum" sz="quarter" idx="19"/>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403070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B004C-A471-42E7-8555-5C68D7722A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6BA63F-C7F9-492B-AAA3-18E58AC327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DC3C45-08A4-4C2A-87E9-10A12D50839B}"/>
              </a:ext>
            </a:extLst>
          </p:cNvPr>
          <p:cNvSpPr>
            <a:spLocks noGrp="1"/>
          </p:cNvSpPr>
          <p:nvPr>
            <p:ph type="dt" sz="half" idx="10"/>
          </p:nvPr>
        </p:nvSpPr>
        <p:spPr/>
        <p:txBody>
          <a:bodyPr/>
          <a:lstStyle/>
          <a:p>
            <a:fld id="{A19A1AA4-C856-4BF1-BE1A-ED0CB578EA4F}" type="datetimeFigureOut">
              <a:rPr lang="en-IN" smtClean="0"/>
              <a:t>07-06-2020</a:t>
            </a:fld>
            <a:endParaRPr lang="en-IN"/>
          </a:p>
        </p:txBody>
      </p:sp>
      <p:sp>
        <p:nvSpPr>
          <p:cNvPr id="5" name="Footer Placeholder 4">
            <a:extLst>
              <a:ext uri="{FF2B5EF4-FFF2-40B4-BE49-F238E27FC236}">
                <a16:creationId xmlns:a16="http://schemas.microsoft.com/office/drawing/2014/main" id="{F0CC606F-D4BA-46B8-854E-D8E0A3F3F1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174204-9C01-4917-83FF-A1EA158DF186}"/>
              </a:ext>
            </a:extLst>
          </p:cNvPr>
          <p:cNvSpPr>
            <a:spLocks noGrp="1"/>
          </p:cNvSpPr>
          <p:nvPr>
            <p:ph type="sldNum" sz="quarter" idx="12"/>
          </p:nvPr>
        </p:nvSpPr>
        <p:spPr/>
        <p:txBody>
          <a:bodyPr/>
          <a:lstStyle/>
          <a:p>
            <a:fld id="{21DEA5FB-A1FC-48B9-9461-BD0131D23AD8}" type="slidenum">
              <a:rPr lang="en-IN" smtClean="0"/>
              <a:t>‹#›</a:t>
            </a:fld>
            <a:endParaRPr lang="en-IN"/>
          </a:p>
        </p:txBody>
      </p:sp>
    </p:spTree>
    <p:extLst>
      <p:ext uri="{BB962C8B-B14F-4D97-AF65-F5344CB8AC3E}">
        <p14:creationId xmlns:p14="http://schemas.microsoft.com/office/powerpoint/2010/main" val="4164008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65B5-E9A2-4BA7-B4AA-50517F009E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539A43-D4CF-473F-995F-9BD5E01722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E5573DD-CA70-4763-A8FD-5DCDE70C72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F52CC12-2913-487B-89B3-B79B9B499F96}"/>
              </a:ext>
            </a:extLst>
          </p:cNvPr>
          <p:cNvSpPr>
            <a:spLocks noGrp="1"/>
          </p:cNvSpPr>
          <p:nvPr>
            <p:ph type="dt" sz="half" idx="10"/>
          </p:nvPr>
        </p:nvSpPr>
        <p:spPr/>
        <p:txBody>
          <a:bodyPr/>
          <a:lstStyle/>
          <a:p>
            <a:fld id="{A19A1AA4-C856-4BF1-BE1A-ED0CB578EA4F}" type="datetimeFigureOut">
              <a:rPr lang="en-IN" smtClean="0"/>
              <a:t>07-06-2020</a:t>
            </a:fld>
            <a:endParaRPr lang="en-IN"/>
          </a:p>
        </p:txBody>
      </p:sp>
      <p:sp>
        <p:nvSpPr>
          <p:cNvPr id="6" name="Footer Placeholder 5">
            <a:extLst>
              <a:ext uri="{FF2B5EF4-FFF2-40B4-BE49-F238E27FC236}">
                <a16:creationId xmlns:a16="http://schemas.microsoft.com/office/drawing/2014/main" id="{5DF32A71-B06A-440E-8953-4C35C1531E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49CD0A-8ECD-4E29-A3F6-628CA9ACC8C7}"/>
              </a:ext>
            </a:extLst>
          </p:cNvPr>
          <p:cNvSpPr>
            <a:spLocks noGrp="1"/>
          </p:cNvSpPr>
          <p:nvPr>
            <p:ph type="sldNum" sz="quarter" idx="12"/>
          </p:nvPr>
        </p:nvSpPr>
        <p:spPr/>
        <p:txBody>
          <a:bodyPr/>
          <a:lstStyle/>
          <a:p>
            <a:fld id="{21DEA5FB-A1FC-48B9-9461-BD0131D23AD8}" type="slidenum">
              <a:rPr lang="en-IN" smtClean="0"/>
              <a:t>‹#›</a:t>
            </a:fld>
            <a:endParaRPr lang="en-IN"/>
          </a:p>
        </p:txBody>
      </p:sp>
    </p:spTree>
    <p:extLst>
      <p:ext uri="{BB962C8B-B14F-4D97-AF65-F5344CB8AC3E}">
        <p14:creationId xmlns:p14="http://schemas.microsoft.com/office/powerpoint/2010/main" val="2212950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B6D8-94BB-4278-AB0F-082D15A4CE0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B7CD63-75E5-46A8-9A0F-96C3F5E63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C62BB-092D-48F6-BCF5-9B965AAD75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E352A0-3A9E-4F3D-B565-8ECC37576F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A2285-C498-4D63-A9B1-0F9CF6AB03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9087AC-A41E-4474-B58A-B081D84FB321}"/>
              </a:ext>
            </a:extLst>
          </p:cNvPr>
          <p:cNvSpPr>
            <a:spLocks noGrp="1"/>
          </p:cNvSpPr>
          <p:nvPr>
            <p:ph type="dt" sz="half" idx="10"/>
          </p:nvPr>
        </p:nvSpPr>
        <p:spPr/>
        <p:txBody>
          <a:bodyPr/>
          <a:lstStyle/>
          <a:p>
            <a:fld id="{A19A1AA4-C856-4BF1-BE1A-ED0CB578EA4F}" type="datetimeFigureOut">
              <a:rPr lang="en-IN" smtClean="0"/>
              <a:t>07-06-2020</a:t>
            </a:fld>
            <a:endParaRPr lang="en-IN"/>
          </a:p>
        </p:txBody>
      </p:sp>
      <p:sp>
        <p:nvSpPr>
          <p:cNvPr id="8" name="Footer Placeholder 7">
            <a:extLst>
              <a:ext uri="{FF2B5EF4-FFF2-40B4-BE49-F238E27FC236}">
                <a16:creationId xmlns:a16="http://schemas.microsoft.com/office/drawing/2014/main" id="{A7391DA1-FCA1-4D02-A745-7D1BE116DC5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C7F3860-85C1-46A5-87D1-4E84916D8381}"/>
              </a:ext>
            </a:extLst>
          </p:cNvPr>
          <p:cNvSpPr>
            <a:spLocks noGrp="1"/>
          </p:cNvSpPr>
          <p:nvPr>
            <p:ph type="sldNum" sz="quarter" idx="12"/>
          </p:nvPr>
        </p:nvSpPr>
        <p:spPr/>
        <p:txBody>
          <a:bodyPr/>
          <a:lstStyle/>
          <a:p>
            <a:fld id="{21DEA5FB-A1FC-48B9-9461-BD0131D23AD8}" type="slidenum">
              <a:rPr lang="en-IN" smtClean="0"/>
              <a:t>‹#›</a:t>
            </a:fld>
            <a:endParaRPr lang="en-IN"/>
          </a:p>
        </p:txBody>
      </p:sp>
    </p:spTree>
    <p:extLst>
      <p:ext uri="{BB962C8B-B14F-4D97-AF65-F5344CB8AC3E}">
        <p14:creationId xmlns:p14="http://schemas.microsoft.com/office/powerpoint/2010/main" val="2811602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A72C-000F-47F1-BA19-77B9B91268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CF1C75C-B368-410C-BB60-42F57F7BFBC5}"/>
              </a:ext>
            </a:extLst>
          </p:cNvPr>
          <p:cNvSpPr>
            <a:spLocks noGrp="1"/>
          </p:cNvSpPr>
          <p:nvPr>
            <p:ph type="dt" sz="half" idx="10"/>
          </p:nvPr>
        </p:nvSpPr>
        <p:spPr/>
        <p:txBody>
          <a:bodyPr/>
          <a:lstStyle/>
          <a:p>
            <a:fld id="{A19A1AA4-C856-4BF1-BE1A-ED0CB578EA4F}" type="datetimeFigureOut">
              <a:rPr lang="en-IN" smtClean="0"/>
              <a:t>07-06-2020</a:t>
            </a:fld>
            <a:endParaRPr lang="en-IN"/>
          </a:p>
        </p:txBody>
      </p:sp>
      <p:sp>
        <p:nvSpPr>
          <p:cNvPr id="4" name="Footer Placeholder 3">
            <a:extLst>
              <a:ext uri="{FF2B5EF4-FFF2-40B4-BE49-F238E27FC236}">
                <a16:creationId xmlns:a16="http://schemas.microsoft.com/office/drawing/2014/main" id="{89572AC4-8DBE-4208-BBB9-7A5409832D3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4787501-E1A3-4099-8292-192DA29722A8}"/>
              </a:ext>
            </a:extLst>
          </p:cNvPr>
          <p:cNvSpPr>
            <a:spLocks noGrp="1"/>
          </p:cNvSpPr>
          <p:nvPr>
            <p:ph type="sldNum" sz="quarter" idx="12"/>
          </p:nvPr>
        </p:nvSpPr>
        <p:spPr/>
        <p:txBody>
          <a:bodyPr/>
          <a:lstStyle/>
          <a:p>
            <a:fld id="{21DEA5FB-A1FC-48B9-9461-BD0131D23AD8}" type="slidenum">
              <a:rPr lang="en-IN" smtClean="0"/>
              <a:t>‹#›</a:t>
            </a:fld>
            <a:endParaRPr lang="en-IN"/>
          </a:p>
        </p:txBody>
      </p:sp>
    </p:spTree>
    <p:extLst>
      <p:ext uri="{BB962C8B-B14F-4D97-AF65-F5344CB8AC3E}">
        <p14:creationId xmlns:p14="http://schemas.microsoft.com/office/powerpoint/2010/main" val="2478414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AFE7AE-3480-424E-98F9-225886EDC228}"/>
              </a:ext>
            </a:extLst>
          </p:cNvPr>
          <p:cNvSpPr>
            <a:spLocks noGrp="1"/>
          </p:cNvSpPr>
          <p:nvPr>
            <p:ph type="dt" sz="half" idx="10"/>
          </p:nvPr>
        </p:nvSpPr>
        <p:spPr/>
        <p:txBody>
          <a:bodyPr/>
          <a:lstStyle/>
          <a:p>
            <a:fld id="{A19A1AA4-C856-4BF1-BE1A-ED0CB578EA4F}" type="datetimeFigureOut">
              <a:rPr lang="en-IN" smtClean="0"/>
              <a:t>07-06-2020</a:t>
            </a:fld>
            <a:endParaRPr lang="en-IN"/>
          </a:p>
        </p:txBody>
      </p:sp>
      <p:sp>
        <p:nvSpPr>
          <p:cNvPr id="3" name="Footer Placeholder 2">
            <a:extLst>
              <a:ext uri="{FF2B5EF4-FFF2-40B4-BE49-F238E27FC236}">
                <a16:creationId xmlns:a16="http://schemas.microsoft.com/office/drawing/2014/main" id="{06D44FCF-BE1C-424C-9B60-9653A0204FD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281C76-D99C-41B4-993F-EFB938090686}"/>
              </a:ext>
            </a:extLst>
          </p:cNvPr>
          <p:cNvSpPr>
            <a:spLocks noGrp="1"/>
          </p:cNvSpPr>
          <p:nvPr>
            <p:ph type="sldNum" sz="quarter" idx="12"/>
          </p:nvPr>
        </p:nvSpPr>
        <p:spPr/>
        <p:txBody>
          <a:bodyPr/>
          <a:lstStyle/>
          <a:p>
            <a:fld id="{21DEA5FB-A1FC-48B9-9461-BD0131D23AD8}" type="slidenum">
              <a:rPr lang="en-IN" smtClean="0"/>
              <a:t>‹#›</a:t>
            </a:fld>
            <a:endParaRPr lang="en-IN"/>
          </a:p>
        </p:txBody>
      </p:sp>
    </p:spTree>
    <p:extLst>
      <p:ext uri="{BB962C8B-B14F-4D97-AF65-F5344CB8AC3E}">
        <p14:creationId xmlns:p14="http://schemas.microsoft.com/office/powerpoint/2010/main" val="1729173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1C33-7DF6-4851-A650-E69C1933C3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332654-87FF-4630-8AD3-E5C4B7B89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BAD4B41-4B40-4DFE-A04C-8B1825D91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18B6E4-46D7-4BF8-8C17-A4FF8BC9C569}"/>
              </a:ext>
            </a:extLst>
          </p:cNvPr>
          <p:cNvSpPr>
            <a:spLocks noGrp="1"/>
          </p:cNvSpPr>
          <p:nvPr>
            <p:ph type="dt" sz="half" idx="10"/>
          </p:nvPr>
        </p:nvSpPr>
        <p:spPr/>
        <p:txBody>
          <a:bodyPr/>
          <a:lstStyle/>
          <a:p>
            <a:fld id="{A19A1AA4-C856-4BF1-BE1A-ED0CB578EA4F}" type="datetimeFigureOut">
              <a:rPr lang="en-IN" smtClean="0"/>
              <a:t>07-06-2020</a:t>
            </a:fld>
            <a:endParaRPr lang="en-IN"/>
          </a:p>
        </p:txBody>
      </p:sp>
      <p:sp>
        <p:nvSpPr>
          <p:cNvPr id="6" name="Footer Placeholder 5">
            <a:extLst>
              <a:ext uri="{FF2B5EF4-FFF2-40B4-BE49-F238E27FC236}">
                <a16:creationId xmlns:a16="http://schemas.microsoft.com/office/drawing/2014/main" id="{1D2D5CE6-361A-47DA-9FCD-27286014CC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6B66F0-3A73-48FD-94C7-AEE10D20D51D}"/>
              </a:ext>
            </a:extLst>
          </p:cNvPr>
          <p:cNvSpPr>
            <a:spLocks noGrp="1"/>
          </p:cNvSpPr>
          <p:nvPr>
            <p:ph type="sldNum" sz="quarter" idx="12"/>
          </p:nvPr>
        </p:nvSpPr>
        <p:spPr/>
        <p:txBody>
          <a:bodyPr/>
          <a:lstStyle/>
          <a:p>
            <a:fld id="{21DEA5FB-A1FC-48B9-9461-BD0131D23AD8}" type="slidenum">
              <a:rPr lang="en-IN" smtClean="0"/>
              <a:t>‹#›</a:t>
            </a:fld>
            <a:endParaRPr lang="en-IN"/>
          </a:p>
        </p:txBody>
      </p:sp>
    </p:spTree>
    <p:extLst>
      <p:ext uri="{BB962C8B-B14F-4D97-AF65-F5344CB8AC3E}">
        <p14:creationId xmlns:p14="http://schemas.microsoft.com/office/powerpoint/2010/main" val="17944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B1A5-95B2-438D-B384-101B3BBBD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3546FA1-526F-453C-B046-0245CEB294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1A3DA9-E124-4AC0-BC1B-97C0FA6EA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BF31A1-FEB1-4DCE-81C3-096930B250A2}"/>
              </a:ext>
            </a:extLst>
          </p:cNvPr>
          <p:cNvSpPr>
            <a:spLocks noGrp="1"/>
          </p:cNvSpPr>
          <p:nvPr>
            <p:ph type="dt" sz="half" idx="10"/>
          </p:nvPr>
        </p:nvSpPr>
        <p:spPr/>
        <p:txBody>
          <a:bodyPr/>
          <a:lstStyle/>
          <a:p>
            <a:fld id="{A19A1AA4-C856-4BF1-BE1A-ED0CB578EA4F}" type="datetimeFigureOut">
              <a:rPr lang="en-IN" smtClean="0"/>
              <a:t>07-06-2020</a:t>
            </a:fld>
            <a:endParaRPr lang="en-IN"/>
          </a:p>
        </p:txBody>
      </p:sp>
      <p:sp>
        <p:nvSpPr>
          <p:cNvPr id="6" name="Footer Placeholder 5">
            <a:extLst>
              <a:ext uri="{FF2B5EF4-FFF2-40B4-BE49-F238E27FC236}">
                <a16:creationId xmlns:a16="http://schemas.microsoft.com/office/drawing/2014/main" id="{B8B043B6-43E1-4B00-B66C-8229310FB4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AF0D81-B6A0-44C9-B61E-B0268C0D9A34}"/>
              </a:ext>
            </a:extLst>
          </p:cNvPr>
          <p:cNvSpPr>
            <a:spLocks noGrp="1"/>
          </p:cNvSpPr>
          <p:nvPr>
            <p:ph type="sldNum" sz="quarter" idx="12"/>
          </p:nvPr>
        </p:nvSpPr>
        <p:spPr/>
        <p:txBody>
          <a:bodyPr/>
          <a:lstStyle/>
          <a:p>
            <a:fld id="{21DEA5FB-A1FC-48B9-9461-BD0131D23AD8}" type="slidenum">
              <a:rPr lang="en-IN" smtClean="0"/>
              <a:t>‹#›</a:t>
            </a:fld>
            <a:endParaRPr lang="en-IN"/>
          </a:p>
        </p:txBody>
      </p:sp>
    </p:spTree>
    <p:extLst>
      <p:ext uri="{BB962C8B-B14F-4D97-AF65-F5344CB8AC3E}">
        <p14:creationId xmlns:p14="http://schemas.microsoft.com/office/powerpoint/2010/main" val="3383246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706D19-77F0-4837-9AE1-A48B2DAE2E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5DAEDF-86A8-4D63-81B8-820CD01D49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5BE6A7-B3D4-4D09-9D91-6B38DC6B0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9A1AA4-C856-4BF1-BE1A-ED0CB578EA4F}" type="datetimeFigureOut">
              <a:rPr lang="en-IN" smtClean="0"/>
              <a:t>07-06-2020</a:t>
            </a:fld>
            <a:endParaRPr lang="en-IN"/>
          </a:p>
        </p:txBody>
      </p:sp>
      <p:sp>
        <p:nvSpPr>
          <p:cNvPr id="5" name="Footer Placeholder 4">
            <a:extLst>
              <a:ext uri="{FF2B5EF4-FFF2-40B4-BE49-F238E27FC236}">
                <a16:creationId xmlns:a16="http://schemas.microsoft.com/office/drawing/2014/main" id="{11CAA35D-0E93-491E-942E-3A775D216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F33E912-5824-4E66-B575-2938EB52D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DEA5FB-A1FC-48B9-9461-BD0131D23AD8}" type="slidenum">
              <a:rPr lang="en-IN" smtClean="0"/>
              <a:t>‹#›</a:t>
            </a:fld>
            <a:endParaRPr lang="en-IN"/>
          </a:p>
        </p:txBody>
      </p:sp>
    </p:spTree>
    <p:extLst>
      <p:ext uri="{BB962C8B-B14F-4D97-AF65-F5344CB8AC3E}">
        <p14:creationId xmlns:p14="http://schemas.microsoft.com/office/powerpoint/2010/main" val="210303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8" r:id="rId18"/>
    <p:sldLayoutId id="2147483669" r:id="rId19"/>
    <p:sldLayoutId id="2147483670" r:id="rId20"/>
    <p:sldLayoutId id="2147483671" r:id="rId2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hyperlink" Target="mailto:supsinha@in.ibm.com" TargetMode="External"/><Relationship Id="rId4" Type="http://schemas.openxmlformats.org/officeDocument/2006/relationships/hyperlink" Target="mailto:astitipr@in.ibm.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44.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sv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5.jpe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9.xml"/><Relationship Id="rId16" Type="http://schemas.openxmlformats.org/officeDocument/2006/relationships/image" Target="../media/image27.svg"/><Relationship Id="rId1" Type="http://schemas.openxmlformats.org/officeDocument/2006/relationships/slideLayout" Target="../slideLayouts/slideLayout1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5.jpeg"/><Relationship Id="rId9" Type="http://schemas.openxmlformats.org/officeDocument/2006/relationships/image" Target="../media/image20.png"/><Relationship Id="rId1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7"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4414D423-B276-4148-A337-5693724BB04E}"/>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136525" y="136525"/>
            <a:ext cx="11909425" cy="6584950"/>
          </a:xfrm>
        </p:spPr>
      </p:pic>
      <p:sp>
        <p:nvSpPr>
          <p:cNvPr id="26" name="Rectangle 25">
            <a:extLst>
              <a:ext uri="{FF2B5EF4-FFF2-40B4-BE49-F238E27FC236}">
                <a16:creationId xmlns:a16="http://schemas.microsoft.com/office/drawing/2014/main" id="{817B6E89-6474-4AB4-90D5-2C2FB4120F12}"/>
              </a:ext>
              <a:ext uri="{C183D7F6-B498-43B3-948B-1728B52AA6E4}">
                <adec:decorative xmlns:adec="http://schemas.microsoft.com/office/drawing/2017/decorative" val="1"/>
              </a:ext>
            </a:extLst>
          </p:cNvPr>
          <p:cNvSpPr/>
          <p:nvPr/>
        </p:nvSpPr>
        <p:spPr bwMode="ltGray">
          <a:xfrm>
            <a:off x="5277678" y="136800"/>
            <a:ext cx="5676382" cy="6584675"/>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2BFEB6-F40E-4219-9AA6-8A27C2E8899B}"/>
              </a:ext>
            </a:extLst>
          </p:cNvPr>
          <p:cNvSpPr>
            <a:spLocks noGrp="1"/>
          </p:cNvSpPr>
          <p:nvPr>
            <p:ph type="ctrTitle"/>
          </p:nvPr>
        </p:nvSpPr>
        <p:spPr bwMode="black">
          <a:xfrm>
            <a:off x="5732070" y="454784"/>
            <a:ext cx="5085650" cy="1870007"/>
          </a:xfrm>
        </p:spPr>
        <p:txBody>
          <a:bodyPr/>
          <a:lstStyle/>
          <a:p>
            <a:pPr algn="ctr"/>
            <a:r>
              <a:rPr lang="en-US" b="1" dirty="0"/>
              <a:t>Wellness Queue</a:t>
            </a:r>
          </a:p>
        </p:txBody>
      </p:sp>
      <p:sp>
        <p:nvSpPr>
          <p:cNvPr id="3" name="Subtitle 2">
            <a:extLst>
              <a:ext uri="{FF2B5EF4-FFF2-40B4-BE49-F238E27FC236}">
                <a16:creationId xmlns:a16="http://schemas.microsoft.com/office/drawing/2014/main" id="{74DB1EEC-D590-4C80-ABB7-362BBE1F5A1B}"/>
              </a:ext>
            </a:extLst>
          </p:cNvPr>
          <p:cNvSpPr>
            <a:spLocks noGrp="1"/>
          </p:cNvSpPr>
          <p:nvPr>
            <p:ph type="subTitle" idx="1"/>
          </p:nvPr>
        </p:nvSpPr>
        <p:spPr bwMode="black">
          <a:xfrm>
            <a:off x="5573044" y="2822713"/>
            <a:ext cx="5085650" cy="3580503"/>
          </a:xfrm>
        </p:spPr>
        <p:txBody>
          <a:bodyPr>
            <a:normAutofit/>
          </a:bodyPr>
          <a:lstStyle/>
          <a:p>
            <a:pPr algn="ctr"/>
            <a:r>
              <a:rPr lang="en-US" dirty="0"/>
              <a:t>Submitted by</a:t>
            </a:r>
          </a:p>
          <a:p>
            <a:pPr algn="ctr"/>
            <a:r>
              <a:rPr lang="en-US" dirty="0"/>
              <a:t>Binary Nova Team</a:t>
            </a:r>
          </a:p>
          <a:p>
            <a:pPr algn="ctr"/>
            <a:r>
              <a:rPr lang="en-US" sz="1400" dirty="0"/>
              <a:t>Ananya Stitipragyan</a:t>
            </a:r>
            <a:br>
              <a:rPr lang="en-US" sz="1400" dirty="0"/>
            </a:br>
            <a:r>
              <a:rPr lang="en-IN" sz="1400" dirty="0">
                <a:hlinkClick r:id="rId4" tooltip="Send mail to astitipr@in.ibm.com"/>
              </a:rPr>
              <a:t>astitipr@in.ibm.com</a:t>
            </a:r>
            <a:br>
              <a:rPr lang="en-US" sz="1400" dirty="0"/>
            </a:br>
            <a:r>
              <a:rPr lang="en-US" sz="1400" dirty="0"/>
              <a:t>Commander: </a:t>
            </a:r>
            <a:r>
              <a:rPr lang="en-US" sz="1400" dirty="0" err="1"/>
              <a:t>Supriya</a:t>
            </a:r>
            <a:r>
              <a:rPr lang="en-US" sz="1400" dirty="0"/>
              <a:t> Sinha</a:t>
            </a:r>
            <a:br>
              <a:rPr lang="en-US" sz="1400" dirty="0"/>
            </a:br>
            <a:r>
              <a:rPr lang="en-IN" sz="1400" dirty="0">
                <a:hlinkClick r:id="rId5" tooltip="Send mail to supsinha@in.ibm.com"/>
              </a:rPr>
              <a:t>supsinha@in.ibm.com</a:t>
            </a:r>
            <a:br>
              <a:rPr lang="en-US" dirty="0"/>
            </a:br>
            <a:br>
              <a:rPr lang="en-US" dirty="0"/>
            </a:br>
            <a:r>
              <a:rPr lang="en-US" dirty="0"/>
              <a:t>IBM India  </a:t>
            </a:r>
            <a:r>
              <a:rPr lang="en-US" dirty="0" err="1"/>
              <a:t>pvt</a:t>
            </a:r>
            <a:r>
              <a:rPr lang="en-US" dirty="0"/>
              <a:t> ltd.</a:t>
            </a:r>
            <a:br>
              <a:rPr lang="en-US" dirty="0"/>
            </a:br>
            <a:r>
              <a:rPr lang="en-US" dirty="0" err="1"/>
              <a:t>WiT</a:t>
            </a:r>
            <a:r>
              <a:rPr lang="en-US" dirty="0"/>
              <a:t> Covid-19 warrior Hackathon</a:t>
            </a:r>
          </a:p>
        </p:txBody>
      </p:sp>
    </p:spTree>
    <p:extLst>
      <p:ext uri="{BB962C8B-B14F-4D97-AF65-F5344CB8AC3E}">
        <p14:creationId xmlns:p14="http://schemas.microsoft.com/office/powerpoint/2010/main" val="1485234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03565370-679C-4AD6-830E-F5B3EDD3A67A}"/>
              </a:ext>
            </a:extLst>
          </p:cNvPr>
          <p:cNvSpPr/>
          <p:nvPr/>
        </p:nvSpPr>
        <p:spPr>
          <a:xfrm>
            <a:off x="6228204" y="1660472"/>
            <a:ext cx="5138703" cy="2242389"/>
          </a:xfrm>
          <a:prstGeom prst="roundRect">
            <a:avLst/>
          </a:prstGeom>
          <a:solidFill>
            <a:srgbClr val="00B05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Cylinder 17">
            <a:extLst>
              <a:ext uri="{FF2B5EF4-FFF2-40B4-BE49-F238E27FC236}">
                <a16:creationId xmlns:a16="http://schemas.microsoft.com/office/drawing/2014/main" id="{1E1BD934-2460-452D-9224-36B7ACE38329}"/>
              </a:ext>
            </a:extLst>
          </p:cNvPr>
          <p:cNvSpPr/>
          <p:nvPr/>
        </p:nvSpPr>
        <p:spPr>
          <a:xfrm>
            <a:off x="6956359" y="4047241"/>
            <a:ext cx="3210227" cy="2602790"/>
          </a:xfrm>
          <a:prstGeom prst="can">
            <a:avLst/>
          </a:prstGeom>
          <a:solidFill>
            <a:schemeClr val="accent5">
              <a:lumMod val="50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19" name="Rectangle: Rounded Corners 18">
            <a:extLst>
              <a:ext uri="{FF2B5EF4-FFF2-40B4-BE49-F238E27FC236}">
                <a16:creationId xmlns:a16="http://schemas.microsoft.com/office/drawing/2014/main" id="{0989B957-225C-49F5-B450-2B99EA4514A8}"/>
              </a:ext>
            </a:extLst>
          </p:cNvPr>
          <p:cNvSpPr/>
          <p:nvPr/>
        </p:nvSpPr>
        <p:spPr>
          <a:xfrm>
            <a:off x="7095453" y="5624786"/>
            <a:ext cx="1302026" cy="4672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Doctor</a:t>
            </a:r>
          </a:p>
        </p:txBody>
      </p:sp>
      <p:sp>
        <p:nvSpPr>
          <p:cNvPr id="20" name="Rectangle: Rounded Corners 19">
            <a:extLst>
              <a:ext uri="{FF2B5EF4-FFF2-40B4-BE49-F238E27FC236}">
                <a16:creationId xmlns:a16="http://schemas.microsoft.com/office/drawing/2014/main" id="{4501A6E2-ACF2-4CCB-ADD8-DAA40704A979}"/>
              </a:ext>
            </a:extLst>
          </p:cNvPr>
          <p:cNvSpPr/>
          <p:nvPr/>
        </p:nvSpPr>
        <p:spPr>
          <a:xfrm>
            <a:off x="8725470" y="5644081"/>
            <a:ext cx="1302026" cy="467253"/>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Patient</a:t>
            </a:r>
          </a:p>
        </p:txBody>
      </p:sp>
      <p:sp>
        <p:nvSpPr>
          <p:cNvPr id="21" name="Rectangle: Rounded Corners 20">
            <a:extLst>
              <a:ext uri="{FF2B5EF4-FFF2-40B4-BE49-F238E27FC236}">
                <a16:creationId xmlns:a16="http://schemas.microsoft.com/office/drawing/2014/main" id="{54C20AF3-9C80-43C2-A883-9AE33625F36D}"/>
              </a:ext>
            </a:extLst>
          </p:cNvPr>
          <p:cNvSpPr/>
          <p:nvPr/>
        </p:nvSpPr>
        <p:spPr>
          <a:xfrm>
            <a:off x="7746466" y="6182778"/>
            <a:ext cx="1630017" cy="4672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Department</a:t>
            </a:r>
          </a:p>
        </p:txBody>
      </p:sp>
      <p:sp>
        <p:nvSpPr>
          <p:cNvPr id="22" name="TextBox 21">
            <a:extLst>
              <a:ext uri="{FF2B5EF4-FFF2-40B4-BE49-F238E27FC236}">
                <a16:creationId xmlns:a16="http://schemas.microsoft.com/office/drawing/2014/main" id="{D81D575D-2AD2-42D2-859A-A3B2255C64E1}"/>
              </a:ext>
            </a:extLst>
          </p:cNvPr>
          <p:cNvSpPr txBox="1"/>
          <p:nvPr/>
        </p:nvSpPr>
        <p:spPr>
          <a:xfrm>
            <a:off x="7204782" y="4939384"/>
            <a:ext cx="2713383" cy="523220"/>
          </a:xfrm>
          <a:prstGeom prst="rect">
            <a:avLst/>
          </a:prstGeom>
          <a:noFill/>
        </p:spPr>
        <p:txBody>
          <a:bodyPr wrap="square" rtlCol="0">
            <a:spAutoFit/>
          </a:bodyPr>
          <a:lstStyle/>
          <a:p>
            <a:r>
              <a:rPr lang="en-IN" sz="2800" dirty="0">
                <a:solidFill>
                  <a:schemeClr val="bg1"/>
                </a:solidFill>
              </a:rPr>
              <a:t>MongoDB Atlas</a:t>
            </a:r>
          </a:p>
        </p:txBody>
      </p:sp>
      <p:sp>
        <p:nvSpPr>
          <p:cNvPr id="23" name="TextBox 22">
            <a:extLst>
              <a:ext uri="{FF2B5EF4-FFF2-40B4-BE49-F238E27FC236}">
                <a16:creationId xmlns:a16="http://schemas.microsoft.com/office/drawing/2014/main" id="{CF66894F-AF78-41BC-B50C-AC5E3F2A5254}"/>
              </a:ext>
            </a:extLst>
          </p:cNvPr>
          <p:cNvSpPr txBox="1"/>
          <p:nvPr/>
        </p:nvSpPr>
        <p:spPr>
          <a:xfrm>
            <a:off x="6641052" y="2520057"/>
            <a:ext cx="4313008" cy="523220"/>
          </a:xfrm>
          <a:prstGeom prst="rect">
            <a:avLst/>
          </a:prstGeom>
          <a:noFill/>
        </p:spPr>
        <p:txBody>
          <a:bodyPr wrap="square" rtlCol="0">
            <a:spAutoFit/>
          </a:bodyPr>
          <a:lstStyle/>
          <a:p>
            <a:r>
              <a:rPr lang="en-IN" sz="2800" dirty="0">
                <a:solidFill>
                  <a:schemeClr val="bg1"/>
                </a:solidFill>
              </a:rPr>
              <a:t>JAVA Spring Boot backend</a:t>
            </a:r>
          </a:p>
        </p:txBody>
      </p:sp>
      <p:sp>
        <p:nvSpPr>
          <p:cNvPr id="24" name="Flowchart: Process 23">
            <a:extLst>
              <a:ext uri="{FF2B5EF4-FFF2-40B4-BE49-F238E27FC236}">
                <a16:creationId xmlns:a16="http://schemas.microsoft.com/office/drawing/2014/main" id="{C7D54F43-0BC9-4C72-854E-7391BDB19E07}"/>
              </a:ext>
            </a:extLst>
          </p:cNvPr>
          <p:cNvSpPr/>
          <p:nvPr/>
        </p:nvSpPr>
        <p:spPr>
          <a:xfrm>
            <a:off x="5583625" y="603333"/>
            <a:ext cx="361600" cy="6019410"/>
          </a:xfrm>
          <a:prstGeom prst="flowChartProcess">
            <a:avLst/>
          </a:prstGeom>
          <a:solidFill>
            <a:schemeClr val="tx1">
              <a:lumMod val="95000"/>
              <a:lumOff val="5000"/>
              <a:alpha val="81000"/>
            </a:schemeClr>
          </a:solidFill>
          <a:ln>
            <a:solidFill>
              <a:schemeClr val="accent1">
                <a:shade val="50000"/>
                <a:alpha val="6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t>
            </a:r>
          </a:p>
          <a:p>
            <a:pPr algn="ctr"/>
            <a:r>
              <a:rPr lang="en-IN" dirty="0"/>
              <a:t>L</a:t>
            </a:r>
          </a:p>
          <a:p>
            <a:pPr algn="ctr"/>
            <a:r>
              <a:rPr lang="en-IN" dirty="0"/>
              <a:t>OUD</a:t>
            </a:r>
          </a:p>
        </p:txBody>
      </p:sp>
      <p:sp>
        <p:nvSpPr>
          <p:cNvPr id="25" name="Rectangle: Top Corners Rounded 24">
            <a:extLst>
              <a:ext uri="{FF2B5EF4-FFF2-40B4-BE49-F238E27FC236}">
                <a16:creationId xmlns:a16="http://schemas.microsoft.com/office/drawing/2014/main" id="{76334E93-0D22-4C99-B5BA-51903A2BFCA2}"/>
              </a:ext>
            </a:extLst>
          </p:cNvPr>
          <p:cNvSpPr/>
          <p:nvPr/>
        </p:nvSpPr>
        <p:spPr>
          <a:xfrm rot="16200000">
            <a:off x="672872" y="2278559"/>
            <a:ext cx="6019410" cy="2638088"/>
          </a:xfrm>
          <a:prstGeom prst="round2SameRect">
            <a:avLst/>
          </a:prstGeom>
          <a:solidFill>
            <a:schemeClr val="accent5">
              <a:lumMod val="50000"/>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DDEDF1C8-4151-4272-A61E-7B30A1BC0B62}"/>
              </a:ext>
            </a:extLst>
          </p:cNvPr>
          <p:cNvCxnSpPr/>
          <p:nvPr/>
        </p:nvCxnSpPr>
        <p:spPr>
          <a:xfrm>
            <a:off x="5963797" y="630620"/>
            <a:ext cx="0" cy="6019411"/>
          </a:xfrm>
          <a:prstGeom prst="line">
            <a:avLst/>
          </a:prstGeom>
          <a:ln w="104775" cmpd="thinThick">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5B428B3-A040-4FBF-8AFF-C481E8B82B7F}"/>
              </a:ext>
            </a:extLst>
          </p:cNvPr>
          <p:cNvSpPr txBox="1"/>
          <p:nvPr/>
        </p:nvSpPr>
        <p:spPr>
          <a:xfrm>
            <a:off x="6681009" y="587898"/>
            <a:ext cx="4313007" cy="954107"/>
          </a:xfrm>
          <a:prstGeom prst="rect">
            <a:avLst/>
          </a:prstGeom>
          <a:noFill/>
        </p:spPr>
        <p:txBody>
          <a:bodyPr wrap="square" rtlCol="0">
            <a:spAutoFit/>
          </a:bodyPr>
          <a:lstStyle/>
          <a:p>
            <a:r>
              <a:rPr lang="en-IN" sz="2800" dirty="0">
                <a:effectLst>
                  <a:outerShdw blurRad="38100" dist="38100" dir="2700000" algn="tl">
                    <a:srgbClr val="000000">
                      <a:alpha val="43137"/>
                    </a:srgbClr>
                  </a:outerShdw>
                </a:effectLst>
              </a:rPr>
              <a:t>IBM Cloud Foundry Application</a:t>
            </a:r>
          </a:p>
        </p:txBody>
      </p:sp>
      <p:pic>
        <p:nvPicPr>
          <p:cNvPr id="33" name="Graphic 32" descr="Man with cane">
            <a:extLst>
              <a:ext uri="{FF2B5EF4-FFF2-40B4-BE49-F238E27FC236}">
                <a16:creationId xmlns:a16="http://schemas.microsoft.com/office/drawing/2014/main" id="{86EEA9DC-7A31-4E23-9C49-6E597FEC17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535" y="2128877"/>
            <a:ext cx="914400" cy="914400"/>
          </a:xfrm>
          <a:prstGeom prst="rect">
            <a:avLst/>
          </a:prstGeom>
        </p:spPr>
      </p:pic>
      <p:pic>
        <p:nvPicPr>
          <p:cNvPr id="35" name="Graphic 34" descr="Person in wheelchair">
            <a:extLst>
              <a:ext uri="{FF2B5EF4-FFF2-40B4-BE49-F238E27FC236}">
                <a16:creationId xmlns:a16="http://schemas.microsoft.com/office/drawing/2014/main" id="{692E0B5B-6E5A-4475-8131-BF9AA2E309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2948" y="5288887"/>
            <a:ext cx="914400" cy="914400"/>
          </a:xfrm>
          <a:prstGeom prst="rect">
            <a:avLst/>
          </a:prstGeom>
        </p:spPr>
      </p:pic>
      <p:pic>
        <p:nvPicPr>
          <p:cNvPr id="37" name="Graphic 36" descr="Man">
            <a:extLst>
              <a:ext uri="{FF2B5EF4-FFF2-40B4-BE49-F238E27FC236}">
                <a16:creationId xmlns:a16="http://schemas.microsoft.com/office/drawing/2014/main" id="{E2843A45-EDCE-44E3-801A-CE529C7390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2535" y="746072"/>
            <a:ext cx="914400" cy="914400"/>
          </a:xfrm>
          <a:prstGeom prst="rect">
            <a:avLst/>
          </a:prstGeom>
        </p:spPr>
      </p:pic>
      <p:pic>
        <p:nvPicPr>
          <p:cNvPr id="39" name="Graphic 38" descr="Man with kid">
            <a:extLst>
              <a:ext uri="{FF2B5EF4-FFF2-40B4-BE49-F238E27FC236}">
                <a16:creationId xmlns:a16="http://schemas.microsoft.com/office/drawing/2014/main" id="{4018989B-2E50-48A9-A25D-03C73261C5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760" y="3613039"/>
            <a:ext cx="914400" cy="914400"/>
          </a:xfrm>
          <a:prstGeom prst="rect">
            <a:avLst/>
          </a:prstGeom>
        </p:spPr>
      </p:pic>
      <p:pic>
        <p:nvPicPr>
          <p:cNvPr id="41" name="Graphic 40" descr="Smart Phone">
            <a:extLst>
              <a:ext uri="{FF2B5EF4-FFF2-40B4-BE49-F238E27FC236}">
                <a16:creationId xmlns:a16="http://schemas.microsoft.com/office/drawing/2014/main" id="{8254258E-D4FF-42C8-8881-39A4B428DC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5224" y="746072"/>
            <a:ext cx="914400" cy="914400"/>
          </a:xfrm>
          <a:prstGeom prst="rect">
            <a:avLst/>
          </a:prstGeom>
        </p:spPr>
      </p:pic>
      <p:pic>
        <p:nvPicPr>
          <p:cNvPr id="42" name="Graphic 41" descr="Smart Phone">
            <a:extLst>
              <a:ext uri="{FF2B5EF4-FFF2-40B4-BE49-F238E27FC236}">
                <a16:creationId xmlns:a16="http://schemas.microsoft.com/office/drawing/2014/main" id="{0A448090-6686-44D7-A9B4-19F8B5D492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8774" y="2179555"/>
            <a:ext cx="914400" cy="914400"/>
          </a:xfrm>
          <a:prstGeom prst="rect">
            <a:avLst/>
          </a:prstGeom>
        </p:spPr>
      </p:pic>
      <p:pic>
        <p:nvPicPr>
          <p:cNvPr id="43" name="Graphic 42" descr="Smart Phone">
            <a:extLst>
              <a:ext uri="{FF2B5EF4-FFF2-40B4-BE49-F238E27FC236}">
                <a16:creationId xmlns:a16="http://schemas.microsoft.com/office/drawing/2014/main" id="{B105E7CF-6DC3-4CEE-91A7-9EA9A78301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8688" y="3613038"/>
            <a:ext cx="914400" cy="914400"/>
          </a:xfrm>
          <a:prstGeom prst="rect">
            <a:avLst/>
          </a:prstGeom>
        </p:spPr>
      </p:pic>
      <p:pic>
        <p:nvPicPr>
          <p:cNvPr id="44" name="Graphic 43" descr="Smart Phone">
            <a:extLst>
              <a:ext uri="{FF2B5EF4-FFF2-40B4-BE49-F238E27FC236}">
                <a16:creationId xmlns:a16="http://schemas.microsoft.com/office/drawing/2014/main" id="{5E9A7C3D-60FD-458B-A3B9-1CA996F10E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3114" y="5229376"/>
            <a:ext cx="914400" cy="914400"/>
          </a:xfrm>
          <a:prstGeom prst="rect">
            <a:avLst/>
          </a:prstGeom>
        </p:spPr>
      </p:pic>
      <p:sp>
        <p:nvSpPr>
          <p:cNvPr id="45" name="TextBox 44">
            <a:extLst>
              <a:ext uri="{FF2B5EF4-FFF2-40B4-BE49-F238E27FC236}">
                <a16:creationId xmlns:a16="http://schemas.microsoft.com/office/drawing/2014/main" id="{CBF401FD-7275-4260-AAB2-E5B85FBC96EF}"/>
              </a:ext>
            </a:extLst>
          </p:cNvPr>
          <p:cNvSpPr txBox="1"/>
          <p:nvPr/>
        </p:nvSpPr>
        <p:spPr>
          <a:xfrm>
            <a:off x="1427016" y="1018606"/>
            <a:ext cx="97509" cy="369332"/>
          </a:xfrm>
          <a:prstGeom prst="rect">
            <a:avLst/>
          </a:prstGeom>
          <a:noFill/>
        </p:spPr>
        <p:txBody>
          <a:bodyPr wrap="square" rtlCol="0">
            <a:spAutoFit/>
          </a:bodyPr>
          <a:lstStyle/>
          <a:p>
            <a:r>
              <a:rPr lang="en-IN" dirty="0">
                <a:solidFill>
                  <a:srgbClr val="FF0000"/>
                </a:solidFill>
              </a:rPr>
              <a:t>8</a:t>
            </a:r>
          </a:p>
        </p:txBody>
      </p:sp>
      <p:sp>
        <p:nvSpPr>
          <p:cNvPr id="46" name="TextBox 45">
            <a:extLst>
              <a:ext uri="{FF2B5EF4-FFF2-40B4-BE49-F238E27FC236}">
                <a16:creationId xmlns:a16="http://schemas.microsoft.com/office/drawing/2014/main" id="{1DEC1298-7B2A-4E1F-9432-D806A647D35B}"/>
              </a:ext>
            </a:extLst>
          </p:cNvPr>
          <p:cNvSpPr txBox="1"/>
          <p:nvPr/>
        </p:nvSpPr>
        <p:spPr>
          <a:xfrm>
            <a:off x="1402591" y="2421920"/>
            <a:ext cx="130181" cy="369332"/>
          </a:xfrm>
          <a:prstGeom prst="rect">
            <a:avLst/>
          </a:prstGeom>
          <a:noFill/>
        </p:spPr>
        <p:txBody>
          <a:bodyPr wrap="square" rtlCol="0">
            <a:spAutoFit/>
          </a:bodyPr>
          <a:lstStyle/>
          <a:p>
            <a:r>
              <a:rPr lang="en-IN" dirty="0">
                <a:solidFill>
                  <a:srgbClr val="FF0000"/>
                </a:solidFill>
              </a:rPr>
              <a:t>5</a:t>
            </a:r>
          </a:p>
        </p:txBody>
      </p:sp>
      <p:sp>
        <p:nvSpPr>
          <p:cNvPr id="47" name="TextBox 46">
            <a:extLst>
              <a:ext uri="{FF2B5EF4-FFF2-40B4-BE49-F238E27FC236}">
                <a16:creationId xmlns:a16="http://schemas.microsoft.com/office/drawing/2014/main" id="{1DAFACE4-DFF6-467C-80D5-5FB91897E89C}"/>
              </a:ext>
            </a:extLst>
          </p:cNvPr>
          <p:cNvSpPr txBox="1"/>
          <p:nvPr/>
        </p:nvSpPr>
        <p:spPr>
          <a:xfrm>
            <a:off x="1381728" y="3885159"/>
            <a:ext cx="106890" cy="369332"/>
          </a:xfrm>
          <a:prstGeom prst="rect">
            <a:avLst/>
          </a:prstGeom>
          <a:noFill/>
        </p:spPr>
        <p:txBody>
          <a:bodyPr wrap="square" rtlCol="0">
            <a:spAutoFit/>
          </a:bodyPr>
          <a:lstStyle/>
          <a:p>
            <a:r>
              <a:rPr lang="en-IN" dirty="0">
                <a:solidFill>
                  <a:srgbClr val="FF0000"/>
                </a:solidFill>
              </a:rPr>
              <a:t>6</a:t>
            </a:r>
          </a:p>
        </p:txBody>
      </p:sp>
      <p:sp>
        <p:nvSpPr>
          <p:cNvPr id="48" name="TextBox 47">
            <a:extLst>
              <a:ext uri="{FF2B5EF4-FFF2-40B4-BE49-F238E27FC236}">
                <a16:creationId xmlns:a16="http://schemas.microsoft.com/office/drawing/2014/main" id="{6409975F-9B97-4E5B-A232-DBFDE9180192}"/>
              </a:ext>
            </a:extLst>
          </p:cNvPr>
          <p:cNvSpPr txBox="1"/>
          <p:nvPr/>
        </p:nvSpPr>
        <p:spPr>
          <a:xfrm>
            <a:off x="1361156" y="5497094"/>
            <a:ext cx="187611" cy="369332"/>
          </a:xfrm>
          <a:prstGeom prst="rect">
            <a:avLst/>
          </a:prstGeom>
          <a:noFill/>
        </p:spPr>
        <p:txBody>
          <a:bodyPr wrap="square" rtlCol="0">
            <a:spAutoFit/>
          </a:bodyPr>
          <a:lstStyle/>
          <a:p>
            <a:r>
              <a:rPr lang="en-IN" dirty="0">
                <a:solidFill>
                  <a:srgbClr val="FF0000"/>
                </a:solidFill>
              </a:rPr>
              <a:t>3</a:t>
            </a:r>
          </a:p>
        </p:txBody>
      </p:sp>
      <p:sp>
        <p:nvSpPr>
          <p:cNvPr id="49" name="TextBox 48">
            <a:extLst>
              <a:ext uri="{FF2B5EF4-FFF2-40B4-BE49-F238E27FC236}">
                <a16:creationId xmlns:a16="http://schemas.microsoft.com/office/drawing/2014/main" id="{7C6138B0-93DC-460D-AE41-67D2B74C31EC}"/>
              </a:ext>
            </a:extLst>
          </p:cNvPr>
          <p:cNvSpPr txBox="1"/>
          <p:nvPr/>
        </p:nvSpPr>
        <p:spPr>
          <a:xfrm>
            <a:off x="546652" y="178904"/>
            <a:ext cx="1610139" cy="369332"/>
          </a:xfrm>
          <a:prstGeom prst="rect">
            <a:avLst/>
          </a:prstGeom>
          <a:noFill/>
        </p:spPr>
        <p:txBody>
          <a:bodyPr wrap="square" rtlCol="0">
            <a:spAutoFit/>
          </a:bodyPr>
          <a:lstStyle/>
          <a:p>
            <a:r>
              <a:rPr lang="en-IN" dirty="0">
                <a:solidFill>
                  <a:srgbClr val="002060"/>
                </a:solidFill>
              </a:rPr>
              <a:t>Queue Tokens</a:t>
            </a:r>
          </a:p>
        </p:txBody>
      </p:sp>
      <p:cxnSp>
        <p:nvCxnSpPr>
          <p:cNvPr id="51" name="Straight Arrow Connector 50">
            <a:extLst>
              <a:ext uri="{FF2B5EF4-FFF2-40B4-BE49-F238E27FC236}">
                <a16:creationId xmlns:a16="http://schemas.microsoft.com/office/drawing/2014/main" id="{D218C013-BBBE-48EA-8592-2F8A4544A10F}"/>
              </a:ext>
            </a:extLst>
          </p:cNvPr>
          <p:cNvCxnSpPr>
            <a:cxnSpLocks/>
          </p:cNvCxnSpPr>
          <p:nvPr/>
        </p:nvCxnSpPr>
        <p:spPr>
          <a:xfrm flipV="1">
            <a:off x="8001000" y="3250096"/>
            <a:ext cx="0" cy="12989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42D7DB0-3B3F-4370-B146-667559D97290}"/>
              </a:ext>
            </a:extLst>
          </p:cNvPr>
          <p:cNvCxnSpPr>
            <a:cxnSpLocks/>
          </p:cNvCxnSpPr>
          <p:nvPr/>
        </p:nvCxnSpPr>
        <p:spPr>
          <a:xfrm>
            <a:off x="9144000" y="3329609"/>
            <a:ext cx="0" cy="11978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89F6704-E5C6-4BBF-9732-65249B524727}"/>
              </a:ext>
            </a:extLst>
          </p:cNvPr>
          <p:cNvCxnSpPr>
            <a:cxnSpLocks/>
          </p:cNvCxnSpPr>
          <p:nvPr/>
        </p:nvCxnSpPr>
        <p:spPr>
          <a:xfrm flipH="1">
            <a:off x="4274308" y="2892287"/>
            <a:ext cx="129380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7159921B-1138-4C1E-9306-C1245753B4E0}"/>
              </a:ext>
            </a:extLst>
          </p:cNvPr>
          <p:cNvCxnSpPr>
            <a:cxnSpLocks/>
          </p:cNvCxnSpPr>
          <p:nvPr/>
        </p:nvCxnSpPr>
        <p:spPr>
          <a:xfrm flipV="1">
            <a:off x="4274308" y="2528681"/>
            <a:ext cx="1333757" cy="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67" name="TextBox 66">
            <a:extLst>
              <a:ext uri="{FF2B5EF4-FFF2-40B4-BE49-F238E27FC236}">
                <a16:creationId xmlns:a16="http://schemas.microsoft.com/office/drawing/2014/main" id="{64724B3A-4E9D-4DE5-90A9-02FEFD299A2B}"/>
              </a:ext>
            </a:extLst>
          </p:cNvPr>
          <p:cNvSpPr txBox="1"/>
          <p:nvPr/>
        </p:nvSpPr>
        <p:spPr>
          <a:xfrm rot="16200000">
            <a:off x="754579" y="3337041"/>
            <a:ext cx="4515152" cy="523220"/>
          </a:xfrm>
          <a:prstGeom prst="rect">
            <a:avLst/>
          </a:prstGeom>
          <a:noFill/>
        </p:spPr>
        <p:txBody>
          <a:bodyPr wrap="square" rtlCol="0">
            <a:spAutoFit/>
          </a:bodyPr>
          <a:lstStyle/>
          <a:p>
            <a:r>
              <a:rPr lang="en-IN" sz="2800" dirty="0">
                <a:solidFill>
                  <a:schemeClr val="bg1"/>
                </a:solidFill>
              </a:rPr>
              <a:t>Android  Native Application</a:t>
            </a:r>
          </a:p>
        </p:txBody>
      </p:sp>
      <p:sp>
        <p:nvSpPr>
          <p:cNvPr id="68" name="TextBox 67">
            <a:extLst>
              <a:ext uri="{FF2B5EF4-FFF2-40B4-BE49-F238E27FC236}">
                <a16:creationId xmlns:a16="http://schemas.microsoft.com/office/drawing/2014/main" id="{778B5208-428C-4EE3-95A5-3C0A0B7DA391}"/>
              </a:ext>
            </a:extLst>
          </p:cNvPr>
          <p:cNvSpPr txBox="1"/>
          <p:nvPr/>
        </p:nvSpPr>
        <p:spPr>
          <a:xfrm rot="16200000">
            <a:off x="2030632" y="4094277"/>
            <a:ext cx="3197527" cy="369332"/>
          </a:xfrm>
          <a:prstGeom prst="rect">
            <a:avLst/>
          </a:prstGeom>
          <a:solidFill>
            <a:schemeClr val="accent3">
              <a:lumMod val="50000"/>
            </a:schemeClr>
          </a:solidFill>
        </p:spPr>
        <p:txBody>
          <a:bodyPr wrap="square" rtlCol="0">
            <a:spAutoFit/>
          </a:bodyPr>
          <a:lstStyle/>
          <a:p>
            <a:r>
              <a:rPr lang="en-IN" dirty="0">
                <a:solidFill>
                  <a:schemeClr val="bg1"/>
                </a:solidFill>
              </a:rPr>
              <a:t>IBM cloud push notification</a:t>
            </a:r>
          </a:p>
        </p:txBody>
      </p:sp>
      <p:sp>
        <p:nvSpPr>
          <p:cNvPr id="69" name="TextBox 68">
            <a:extLst>
              <a:ext uri="{FF2B5EF4-FFF2-40B4-BE49-F238E27FC236}">
                <a16:creationId xmlns:a16="http://schemas.microsoft.com/office/drawing/2014/main" id="{EB9951EC-A1B7-4807-9D94-3319654B716C}"/>
              </a:ext>
            </a:extLst>
          </p:cNvPr>
          <p:cNvSpPr txBox="1"/>
          <p:nvPr/>
        </p:nvSpPr>
        <p:spPr>
          <a:xfrm rot="16200000">
            <a:off x="2847760" y="4407059"/>
            <a:ext cx="2571963" cy="369332"/>
          </a:xfrm>
          <a:prstGeom prst="rect">
            <a:avLst/>
          </a:prstGeom>
          <a:solidFill>
            <a:srgbClr val="002060"/>
          </a:solidFill>
        </p:spPr>
        <p:txBody>
          <a:bodyPr wrap="square" rtlCol="0">
            <a:spAutoFit/>
          </a:bodyPr>
          <a:lstStyle/>
          <a:p>
            <a:r>
              <a:rPr lang="en-IN" dirty="0">
                <a:solidFill>
                  <a:schemeClr val="bg1"/>
                </a:solidFill>
              </a:rPr>
              <a:t>Google  map</a:t>
            </a:r>
          </a:p>
        </p:txBody>
      </p:sp>
      <p:sp>
        <p:nvSpPr>
          <p:cNvPr id="70" name="TextBox 69">
            <a:extLst>
              <a:ext uri="{FF2B5EF4-FFF2-40B4-BE49-F238E27FC236}">
                <a16:creationId xmlns:a16="http://schemas.microsoft.com/office/drawing/2014/main" id="{0679DC6F-8DF3-4A69-904D-8CD0021E2187}"/>
              </a:ext>
            </a:extLst>
          </p:cNvPr>
          <p:cNvSpPr txBox="1"/>
          <p:nvPr/>
        </p:nvSpPr>
        <p:spPr>
          <a:xfrm>
            <a:off x="7965145" y="2128572"/>
            <a:ext cx="3420093" cy="400110"/>
          </a:xfrm>
          <a:prstGeom prst="rect">
            <a:avLst/>
          </a:prstGeom>
          <a:noFill/>
        </p:spPr>
        <p:txBody>
          <a:bodyPr wrap="square" rtlCol="0">
            <a:spAutoFit/>
          </a:bodyPr>
          <a:lstStyle/>
          <a:p>
            <a:r>
              <a:rPr lang="en-IN" sz="2000" dirty="0">
                <a:solidFill>
                  <a:schemeClr val="accent5">
                    <a:lumMod val="50000"/>
                  </a:schemeClr>
                </a:solidFill>
              </a:rPr>
              <a:t>&lt;Rest APIs&gt;</a:t>
            </a:r>
          </a:p>
        </p:txBody>
      </p:sp>
      <p:sp>
        <p:nvSpPr>
          <p:cNvPr id="71" name="TextBox 70">
            <a:extLst>
              <a:ext uri="{FF2B5EF4-FFF2-40B4-BE49-F238E27FC236}">
                <a16:creationId xmlns:a16="http://schemas.microsoft.com/office/drawing/2014/main" id="{F207C35B-562C-41FE-A2B1-2F8CC2750807}"/>
              </a:ext>
            </a:extLst>
          </p:cNvPr>
          <p:cNvSpPr txBox="1"/>
          <p:nvPr/>
        </p:nvSpPr>
        <p:spPr>
          <a:xfrm>
            <a:off x="1152550" y="6190318"/>
            <a:ext cx="1144580" cy="369332"/>
          </a:xfrm>
          <a:prstGeom prst="rect">
            <a:avLst/>
          </a:prstGeom>
          <a:noFill/>
        </p:spPr>
        <p:txBody>
          <a:bodyPr wrap="square" rtlCol="0">
            <a:spAutoFit/>
          </a:bodyPr>
          <a:lstStyle/>
          <a:p>
            <a:r>
              <a:rPr lang="en-IN" b="1" dirty="0">
                <a:solidFill>
                  <a:schemeClr val="accent5">
                    <a:lumMod val="50000"/>
                  </a:schemeClr>
                </a:solidFill>
              </a:rPr>
              <a:t>Users</a:t>
            </a:r>
          </a:p>
        </p:txBody>
      </p:sp>
      <p:pic>
        <p:nvPicPr>
          <p:cNvPr id="1028" name="Picture 4" descr="Trademarks">
            <a:extLst>
              <a:ext uri="{FF2B5EF4-FFF2-40B4-BE49-F238E27FC236}">
                <a16:creationId xmlns:a16="http://schemas.microsoft.com/office/drawing/2014/main" id="{0CEE5FE9-7338-47BD-8876-1A74DE63D6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90580" y="2542503"/>
            <a:ext cx="562938" cy="50979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A picture containing drawing&#10;&#10;Description automatically generated">
            <a:extLst>
              <a:ext uri="{FF2B5EF4-FFF2-40B4-BE49-F238E27FC236}">
                <a16:creationId xmlns:a16="http://schemas.microsoft.com/office/drawing/2014/main" id="{A3A103CB-9D04-40EF-B0A0-1EDA880CE5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18165" y="810673"/>
            <a:ext cx="733640" cy="597725"/>
          </a:xfrm>
          <a:prstGeom prst="rect">
            <a:avLst/>
          </a:prstGeom>
        </p:spPr>
      </p:pic>
      <p:pic>
        <p:nvPicPr>
          <p:cNvPr id="75" name="Picture 74" descr="A picture containing clock&#10;&#10;Description automatically generated">
            <a:extLst>
              <a:ext uri="{FF2B5EF4-FFF2-40B4-BE49-F238E27FC236}">
                <a16:creationId xmlns:a16="http://schemas.microsoft.com/office/drawing/2014/main" id="{CA36F3C6-3876-4F09-AAE8-015B1BAC96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6200000">
            <a:off x="3815452" y="790867"/>
            <a:ext cx="1115915" cy="824809"/>
          </a:xfrm>
          <a:prstGeom prst="rect">
            <a:avLst/>
          </a:prstGeom>
        </p:spPr>
      </p:pic>
      <p:pic>
        <p:nvPicPr>
          <p:cNvPr id="77" name="Picture 76" descr="A picture containing drawing&#10;&#10;Description automatically generated">
            <a:extLst>
              <a:ext uri="{FF2B5EF4-FFF2-40B4-BE49-F238E27FC236}">
                <a16:creationId xmlns:a16="http://schemas.microsoft.com/office/drawing/2014/main" id="{22E471A1-A0AE-4CEB-9135-81592FD838F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31017" y="4892992"/>
            <a:ext cx="426797" cy="517899"/>
          </a:xfrm>
          <a:prstGeom prst="rect">
            <a:avLst/>
          </a:prstGeom>
        </p:spPr>
      </p:pic>
      <p:sp>
        <p:nvSpPr>
          <p:cNvPr id="2" name="TextBox 1">
            <a:extLst>
              <a:ext uri="{FF2B5EF4-FFF2-40B4-BE49-F238E27FC236}">
                <a16:creationId xmlns:a16="http://schemas.microsoft.com/office/drawing/2014/main" id="{4C9E4C09-BF90-44F5-BF6C-8748A1D3AF1F}"/>
              </a:ext>
            </a:extLst>
          </p:cNvPr>
          <p:cNvSpPr txBox="1"/>
          <p:nvPr/>
        </p:nvSpPr>
        <p:spPr>
          <a:xfrm rot="16200000">
            <a:off x="4082580" y="5163970"/>
            <a:ext cx="991670" cy="369332"/>
          </a:xfrm>
          <a:prstGeom prst="rect">
            <a:avLst/>
          </a:prstGeom>
          <a:solidFill>
            <a:schemeClr val="accent6">
              <a:lumMod val="50000"/>
            </a:schemeClr>
          </a:solidFill>
        </p:spPr>
        <p:txBody>
          <a:bodyPr wrap="square" rtlCol="0">
            <a:spAutoFit/>
          </a:bodyPr>
          <a:lstStyle/>
          <a:p>
            <a:r>
              <a:rPr lang="en-IN" dirty="0">
                <a:solidFill>
                  <a:schemeClr val="bg1"/>
                </a:solidFill>
              </a:rPr>
              <a:t>FCM</a:t>
            </a:r>
          </a:p>
        </p:txBody>
      </p:sp>
    </p:spTree>
    <p:extLst>
      <p:ext uri="{BB962C8B-B14F-4D97-AF65-F5344CB8AC3E}">
        <p14:creationId xmlns:p14="http://schemas.microsoft.com/office/powerpoint/2010/main" val="570447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5710"/>
                    </a14:imgEffect>
                    <a14:imgEffect>
                      <a14:saturation sat="79000"/>
                    </a14:imgEffect>
                  </a14:imgLayer>
                </a14:imgProps>
              </a:ext>
            </a:extLst>
          </a:blip>
          <a:srcRect/>
          <a:stretch>
            <a:fillRect l="-4000" r="-4000"/>
          </a:stretch>
        </a:blipFill>
        <a:effectLst/>
      </p:bgPr>
    </p:bg>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DCF6F21-CA2E-4A5E-9DC3-E90E46BD0E65}"/>
              </a:ext>
            </a:extLst>
          </p:cNvPr>
          <p:cNvGraphicFramePr>
            <a:graphicFrameLocks noGrp="1"/>
          </p:cNvGraphicFramePr>
          <p:nvPr>
            <p:extLst>
              <p:ext uri="{D42A27DB-BD31-4B8C-83A1-F6EECF244321}">
                <p14:modId xmlns:p14="http://schemas.microsoft.com/office/powerpoint/2010/main" val="3417194483"/>
              </p:ext>
            </p:extLst>
          </p:nvPr>
        </p:nvGraphicFramePr>
        <p:xfrm>
          <a:off x="5189063" y="4864046"/>
          <a:ext cx="2738783" cy="1225899"/>
        </p:xfrm>
        <a:graphic>
          <a:graphicData uri="http://schemas.openxmlformats.org/drawingml/2006/table">
            <a:tbl>
              <a:tblPr firstRow="1" bandRow="1">
                <a:tableStyleId>{125E5076-3810-47DD-B79F-674D7AD40C01}</a:tableStyleId>
              </a:tblPr>
              <a:tblGrid>
                <a:gridCol w="2738783">
                  <a:extLst>
                    <a:ext uri="{9D8B030D-6E8A-4147-A177-3AD203B41FA5}">
                      <a16:colId xmlns:a16="http://schemas.microsoft.com/office/drawing/2014/main" val="2462225610"/>
                    </a:ext>
                  </a:extLst>
                </a:gridCol>
              </a:tblGrid>
              <a:tr h="408633">
                <a:tc>
                  <a:txBody>
                    <a:bodyPr/>
                    <a:lstStyle/>
                    <a:p>
                      <a:r>
                        <a:rPr lang="en-IN" sz="1800" kern="1200" dirty="0">
                          <a:effectLst/>
                        </a:rPr>
                        <a:t>Category/Department</a:t>
                      </a:r>
                      <a:endParaRPr lang="en-IN" dirty="0"/>
                    </a:p>
                  </a:txBody>
                  <a:tcPr>
                    <a:solidFill>
                      <a:schemeClr val="dk1">
                        <a:alpha val="73000"/>
                      </a:schemeClr>
                    </a:solidFill>
                  </a:tcPr>
                </a:tc>
                <a:extLst>
                  <a:ext uri="{0D108BD9-81ED-4DB2-BD59-A6C34878D82A}">
                    <a16:rowId xmlns:a16="http://schemas.microsoft.com/office/drawing/2014/main" val="3261839329"/>
                  </a:ext>
                </a:extLst>
              </a:tr>
              <a:tr h="408633">
                <a:tc>
                  <a:txBody>
                    <a:bodyPr/>
                    <a:lstStyle/>
                    <a:p>
                      <a:r>
                        <a:rPr lang="en-US" dirty="0"/>
                        <a:t>String </a:t>
                      </a:r>
                      <a:r>
                        <a:rPr lang="en-IN" sz="1800" kern="1200" dirty="0">
                          <a:effectLst/>
                        </a:rPr>
                        <a:t>name</a:t>
                      </a:r>
                      <a:endParaRPr lang="en-IN" dirty="0"/>
                    </a:p>
                  </a:txBody>
                  <a:tcPr>
                    <a:solidFill>
                      <a:schemeClr val="accent1">
                        <a:shade val="60000"/>
                        <a:alpha val="82000"/>
                      </a:schemeClr>
                    </a:solidFill>
                  </a:tcPr>
                </a:tc>
                <a:extLst>
                  <a:ext uri="{0D108BD9-81ED-4DB2-BD59-A6C34878D82A}">
                    <a16:rowId xmlns:a16="http://schemas.microsoft.com/office/drawing/2014/main" val="1674656924"/>
                  </a:ext>
                </a:extLst>
              </a:tr>
              <a:tr h="408633">
                <a:tc>
                  <a:txBody>
                    <a:bodyPr/>
                    <a:lstStyle/>
                    <a:p>
                      <a:r>
                        <a:rPr lang="en-US" dirty="0"/>
                        <a:t>String description</a:t>
                      </a:r>
                      <a:endParaRPr lang="en-IN" dirty="0"/>
                    </a:p>
                  </a:txBody>
                  <a:tcPr>
                    <a:solidFill>
                      <a:schemeClr val="accent1">
                        <a:alpha val="82000"/>
                      </a:schemeClr>
                    </a:solidFill>
                  </a:tcPr>
                </a:tc>
                <a:extLst>
                  <a:ext uri="{0D108BD9-81ED-4DB2-BD59-A6C34878D82A}">
                    <a16:rowId xmlns:a16="http://schemas.microsoft.com/office/drawing/2014/main" val="2479678594"/>
                  </a:ext>
                </a:extLst>
              </a:tr>
            </a:tbl>
          </a:graphicData>
        </a:graphic>
      </p:graphicFrame>
      <p:graphicFrame>
        <p:nvGraphicFramePr>
          <p:cNvPr id="5" name="Table 5">
            <a:extLst>
              <a:ext uri="{FF2B5EF4-FFF2-40B4-BE49-F238E27FC236}">
                <a16:creationId xmlns:a16="http://schemas.microsoft.com/office/drawing/2014/main" id="{B834B68B-4E72-41DD-9239-B54DC98B1345}"/>
              </a:ext>
            </a:extLst>
          </p:cNvPr>
          <p:cNvGraphicFramePr>
            <a:graphicFrameLocks noGrp="1"/>
          </p:cNvGraphicFramePr>
          <p:nvPr>
            <p:extLst>
              <p:ext uri="{D42A27DB-BD31-4B8C-83A1-F6EECF244321}">
                <p14:modId xmlns:p14="http://schemas.microsoft.com/office/powerpoint/2010/main" val="342093103"/>
              </p:ext>
            </p:extLst>
          </p:nvPr>
        </p:nvGraphicFramePr>
        <p:xfrm>
          <a:off x="453541" y="1974227"/>
          <a:ext cx="3186043" cy="4115718"/>
        </p:xfrm>
        <a:graphic>
          <a:graphicData uri="http://schemas.openxmlformats.org/drawingml/2006/table">
            <a:tbl>
              <a:tblPr firstRow="1" bandRow="1">
                <a:tableStyleId>{125E5076-3810-47DD-B79F-674D7AD40C01}</a:tableStyleId>
              </a:tblPr>
              <a:tblGrid>
                <a:gridCol w="3186043">
                  <a:extLst>
                    <a:ext uri="{9D8B030D-6E8A-4147-A177-3AD203B41FA5}">
                      <a16:colId xmlns:a16="http://schemas.microsoft.com/office/drawing/2014/main" val="964393699"/>
                    </a:ext>
                  </a:extLst>
                </a:gridCol>
              </a:tblGrid>
              <a:tr h="457302">
                <a:tc>
                  <a:txBody>
                    <a:bodyPr/>
                    <a:lstStyle/>
                    <a:p>
                      <a:r>
                        <a:rPr lang="en-IN" sz="1800" kern="1200" dirty="0">
                          <a:effectLst/>
                        </a:rPr>
                        <a:t>Doctor/Medical Representative</a:t>
                      </a:r>
                      <a:endParaRPr lang="en-IN" dirty="0"/>
                    </a:p>
                  </a:txBody>
                  <a:tcPr>
                    <a:solidFill>
                      <a:schemeClr val="dk1">
                        <a:alpha val="63000"/>
                      </a:schemeClr>
                    </a:solidFill>
                  </a:tcPr>
                </a:tc>
                <a:extLst>
                  <a:ext uri="{0D108BD9-81ED-4DB2-BD59-A6C34878D82A}">
                    <a16:rowId xmlns:a16="http://schemas.microsoft.com/office/drawing/2014/main" val="1607095249"/>
                  </a:ext>
                </a:extLst>
              </a:tr>
              <a:tr h="457302">
                <a:tc>
                  <a:txBody>
                    <a:bodyPr/>
                    <a:lstStyle/>
                    <a:p>
                      <a:r>
                        <a:rPr lang="en-IN" sz="1800" kern="1200" dirty="0">
                          <a:effectLst/>
                        </a:rPr>
                        <a:t>String name</a:t>
                      </a:r>
                      <a:endParaRPr lang="en-IN" dirty="0"/>
                    </a:p>
                  </a:txBody>
                  <a:tcPr>
                    <a:solidFill>
                      <a:schemeClr val="accent1">
                        <a:shade val="60000"/>
                        <a:alpha val="63000"/>
                      </a:schemeClr>
                    </a:solidFill>
                  </a:tcPr>
                </a:tc>
                <a:extLst>
                  <a:ext uri="{0D108BD9-81ED-4DB2-BD59-A6C34878D82A}">
                    <a16:rowId xmlns:a16="http://schemas.microsoft.com/office/drawing/2014/main" val="1978627045"/>
                  </a:ext>
                </a:extLst>
              </a:tr>
              <a:tr h="457302">
                <a:tc>
                  <a:txBody>
                    <a:bodyPr/>
                    <a:lstStyle/>
                    <a:p>
                      <a:r>
                        <a:rPr lang="en-IN" sz="1800" kern="1200" dirty="0">
                          <a:effectLst/>
                        </a:rPr>
                        <a:t>String category/department</a:t>
                      </a:r>
                      <a:endParaRPr lang="en-IN" dirty="0"/>
                    </a:p>
                  </a:txBody>
                  <a:tcPr>
                    <a:solidFill>
                      <a:schemeClr val="accent1">
                        <a:alpha val="63000"/>
                      </a:schemeClr>
                    </a:solidFill>
                  </a:tcPr>
                </a:tc>
                <a:extLst>
                  <a:ext uri="{0D108BD9-81ED-4DB2-BD59-A6C34878D82A}">
                    <a16:rowId xmlns:a16="http://schemas.microsoft.com/office/drawing/2014/main" val="3135789858"/>
                  </a:ext>
                </a:extLst>
              </a:tr>
              <a:tr h="457302">
                <a:tc>
                  <a:txBody>
                    <a:bodyPr/>
                    <a:lstStyle/>
                    <a:p>
                      <a:r>
                        <a:rPr lang="en-US" dirty="0"/>
                        <a:t>String </a:t>
                      </a:r>
                      <a:r>
                        <a:rPr lang="en-US" dirty="0" err="1"/>
                        <a:t>lattitude</a:t>
                      </a:r>
                      <a:endParaRPr lang="en-IN" dirty="0"/>
                    </a:p>
                  </a:txBody>
                  <a:tcPr>
                    <a:solidFill>
                      <a:schemeClr val="accent1">
                        <a:shade val="60000"/>
                        <a:alpha val="63000"/>
                      </a:schemeClr>
                    </a:solidFill>
                  </a:tcPr>
                </a:tc>
                <a:extLst>
                  <a:ext uri="{0D108BD9-81ED-4DB2-BD59-A6C34878D82A}">
                    <a16:rowId xmlns:a16="http://schemas.microsoft.com/office/drawing/2014/main" val="1030506399"/>
                  </a:ext>
                </a:extLst>
              </a:tr>
              <a:tr h="457302">
                <a:tc>
                  <a:txBody>
                    <a:bodyPr/>
                    <a:lstStyle/>
                    <a:p>
                      <a:r>
                        <a:rPr lang="en-US" dirty="0"/>
                        <a:t>String </a:t>
                      </a:r>
                      <a:r>
                        <a:rPr lang="en-IN" sz="1800" kern="1200" dirty="0" err="1">
                          <a:effectLst/>
                        </a:rPr>
                        <a:t>logitude</a:t>
                      </a:r>
                      <a:endParaRPr lang="en-IN" dirty="0"/>
                    </a:p>
                  </a:txBody>
                  <a:tcPr>
                    <a:solidFill>
                      <a:schemeClr val="accent1">
                        <a:alpha val="88000"/>
                      </a:schemeClr>
                    </a:solidFill>
                  </a:tcPr>
                </a:tc>
                <a:extLst>
                  <a:ext uri="{0D108BD9-81ED-4DB2-BD59-A6C34878D82A}">
                    <a16:rowId xmlns:a16="http://schemas.microsoft.com/office/drawing/2014/main" val="2375331379"/>
                  </a:ext>
                </a:extLst>
              </a:tr>
              <a:tr h="457302">
                <a:tc>
                  <a:txBody>
                    <a:bodyPr/>
                    <a:lstStyle/>
                    <a:p>
                      <a:r>
                        <a:rPr lang="en-US" dirty="0"/>
                        <a:t>String </a:t>
                      </a:r>
                      <a:r>
                        <a:rPr lang="en-IN" sz="1800" kern="1200" dirty="0">
                          <a:effectLst/>
                        </a:rPr>
                        <a:t>timeslot</a:t>
                      </a:r>
                      <a:endParaRPr lang="en-IN" dirty="0"/>
                    </a:p>
                  </a:txBody>
                  <a:tcPr>
                    <a:solidFill>
                      <a:schemeClr val="accent1">
                        <a:shade val="60000"/>
                        <a:alpha val="63000"/>
                      </a:schemeClr>
                    </a:solidFill>
                  </a:tcPr>
                </a:tc>
                <a:extLst>
                  <a:ext uri="{0D108BD9-81ED-4DB2-BD59-A6C34878D82A}">
                    <a16:rowId xmlns:a16="http://schemas.microsoft.com/office/drawing/2014/main" val="1234503760"/>
                  </a:ext>
                </a:extLst>
              </a:tr>
              <a:tr h="457302">
                <a:tc>
                  <a:txBody>
                    <a:bodyPr/>
                    <a:lstStyle/>
                    <a:p>
                      <a:r>
                        <a:rPr lang="en-IN" sz="1800" kern="1200" dirty="0">
                          <a:effectLst/>
                        </a:rPr>
                        <a:t>Long </a:t>
                      </a:r>
                      <a:r>
                        <a:rPr lang="en-IN" sz="1800" kern="1200" dirty="0" err="1">
                          <a:effectLst/>
                        </a:rPr>
                        <a:t>queueToken</a:t>
                      </a:r>
                      <a:endParaRPr lang="en-IN" dirty="0"/>
                    </a:p>
                  </a:txBody>
                  <a:tcPr>
                    <a:solidFill>
                      <a:schemeClr val="accent1">
                        <a:alpha val="63000"/>
                      </a:schemeClr>
                    </a:solidFill>
                  </a:tcPr>
                </a:tc>
                <a:extLst>
                  <a:ext uri="{0D108BD9-81ED-4DB2-BD59-A6C34878D82A}">
                    <a16:rowId xmlns:a16="http://schemas.microsoft.com/office/drawing/2014/main" val="446768517"/>
                  </a:ext>
                </a:extLst>
              </a:tr>
              <a:tr h="457302">
                <a:tc>
                  <a:txBody>
                    <a:bodyPr/>
                    <a:lstStyle/>
                    <a:p>
                      <a:r>
                        <a:rPr lang="en-US" dirty="0"/>
                        <a:t>Long </a:t>
                      </a:r>
                      <a:r>
                        <a:rPr lang="en-US" dirty="0" err="1"/>
                        <a:t>queueCapacity</a:t>
                      </a:r>
                      <a:endParaRPr lang="en-US" dirty="0"/>
                    </a:p>
                  </a:txBody>
                  <a:tcPr>
                    <a:solidFill>
                      <a:schemeClr val="accent1">
                        <a:shade val="60000"/>
                        <a:alpha val="63000"/>
                      </a:schemeClr>
                    </a:solidFill>
                  </a:tcPr>
                </a:tc>
                <a:extLst>
                  <a:ext uri="{0D108BD9-81ED-4DB2-BD59-A6C34878D82A}">
                    <a16:rowId xmlns:a16="http://schemas.microsoft.com/office/drawing/2014/main" val="758468455"/>
                  </a:ext>
                </a:extLst>
              </a:tr>
              <a:tr h="457302">
                <a:tc>
                  <a:txBody>
                    <a:bodyPr/>
                    <a:lstStyle/>
                    <a:p>
                      <a:r>
                        <a:rPr lang="en-US" dirty="0"/>
                        <a:t>Long </a:t>
                      </a:r>
                      <a:r>
                        <a:rPr lang="en-US" dirty="0" err="1"/>
                        <a:t>totalQueueRequests</a:t>
                      </a:r>
                      <a:endParaRPr lang="en-US" dirty="0"/>
                    </a:p>
                  </a:txBody>
                  <a:tcPr>
                    <a:solidFill>
                      <a:schemeClr val="accent1">
                        <a:alpha val="63000"/>
                      </a:schemeClr>
                    </a:solidFill>
                  </a:tcPr>
                </a:tc>
                <a:extLst>
                  <a:ext uri="{0D108BD9-81ED-4DB2-BD59-A6C34878D82A}">
                    <a16:rowId xmlns:a16="http://schemas.microsoft.com/office/drawing/2014/main" val="1452811384"/>
                  </a:ext>
                </a:extLst>
              </a:tr>
            </a:tbl>
          </a:graphicData>
        </a:graphic>
      </p:graphicFrame>
      <p:graphicFrame>
        <p:nvGraphicFramePr>
          <p:cNvPr id="7" name="Table 7">
            <a:extLst>
              <a:ext uri="{FF2B5EF4-FFF2-40B4-BE49-F238E27FC236}">
                <a16:creationId xmlns:a16="http://schemas.microsoft.com/office/drawing/2014/main" id="{4BA4C000-E53F-4635-A753-E343A0EE8621}"/>
              </a:ext>
            </a:extLst>
          </p:cNvPr>
          <p:cNvGraphicFramePr>
            <a:graphicFrameLocks noGrp="1"/>
          </p:cNvGraphicFramePr>
          <p:nvPr>
            <p:extLst>
              <p:ext uri="{D42A27DB-BD31-4B8C-83A1-F6EECF244321}">
                <p14:modId xmlns:p14="http://schemas.microsoft.com/office/powerpoint/2010/main" val="1283276408"/>
              </p:ext>
            </p:extLst>
          </p:nvPr>
        </p:nvGraphicFramePr>
        <p:xfrm>
          <a:off x="8553689" y="1746545"/>
          <a:ext cx="3265557" cy="4343400"/>
        </p:xfrm>
        <a:graphic>
          <a:graphicData uri="http://schemas.openxmlformats.org/drawingml/2006/table">
            <a:tbl>
              <a:tblPr firstRow="1" bandRow="1">
                <a:tableStyleId>{125E5076-3810-47DD-B79F-674D7AD40C01}</a:tableStyleId>
              </a:tblPr>
              <a:tblGrid>
                <a:gridCol w="3265557">
                  <a:extLst>
                    <a:ext uri="{9D8B030D-6E8A-4147-A177-3AD203B41FA5}">
                      <a16:colId xmlns:a16="http://schemas.microsoft.com/office/drawing/2014/main" val="3789573681"/>
                    </a:ext>
                  </a:extLst>
                </a:gridCol>
              </a:tblGrid>
              <a:tr h="417195">
                <a:tc>
                  <a:txBody>
                    <a:bodyPr/>
                    <a:lstStyle/>
                    <a:p>
                      <a:r>
                        <a:rPr lang="en-US" dirty="0"/>
                        <a:t>Patient</a:t>
                      </a:r>
                      <a:endParaRPr lang="en-IN" dirty="0"/>
                    </a:p>
                  </a:txBody>
                  <a:tcPr>
                    <a:solidFill>
                      <a:schemeClr val="dk1">
                        <a:alpha val="72000"/>
                      </a:schemeClr>
                    </a:solidFill>
                  </a:tcPr>
                </a:tc>
                <a:extLst>
                  <a:ext uri="{0D108BD9-81ED-4DB2-BD59-A6C34878D82A}">
                    <a16:rowId xmlns:a16="http://schemas.microsoft.com/office/drawing/2014/main" val="2999463463"/>
                  </a:ext>
                </a:extLst>
              </a:tr>
              <a:tr h="417195">
                <a:tc>
                  <a:txBody>
                    <a:bodyPr/>
                    <a:lstStyle/>
                    <a:p>
                      <a:r>
                        <a:rPr lang="en-US" dirty="0"/>
                        <a:t>String name</a:t>
                      </a:r>
                      <a:endParaRPr lang="en-IN" dirty="0"/>
                    </a:p>
                  </a:txBody>
                  <a:tcPr>
                    <a:solidFill>
                      <a:schemeClr val="accent1">
                        <a:shade val="60000"/>
                        <a:alpha val="72000"/>
                      </a:schemeClr>
                    </a:solidFill>
                  </a:tcPr>
                </a:tc>
                <a:extLst>
                  <a:ext uri="{0D108BD9-81ED-4DB2-BD59-A6C34878D82A}">
                    <a16:rowId xmlns:a16="http://schemas.microsoft.com/office/drawing/2014/main" val="3012761018"/>
                  </a:ext>
                </a:extLst>
              </a:tr>
              <a:tr h="417195">
                <a:tc>
                  <a:txBody>
                    <a:bodyPr/>
                    <a:lstStyle/>
                    <a:p>
                      <a:r>
                        <a:rPr lang="en-US" dirty="0"/>
                        <a:t>String email</a:t>
                      </a:r>
                      <a:endParaRPr lang="en-IN" dirty="0"/>
                    </a:p>
                  </a:txBody>
                  <a:tcPr>
                    <a:solidFill>
                      <a:schemeClr val="accent1">
                        <a:alpha val="72000"/>
                      </a:schemeClr>
                    </a:solidFill>
                  </a:tcPr>
                </a:tc>
                <a:extLst>
                  <a:ext uri="{0D108BD9-81ED-4DB2-BD59-A6C34878D82A}">
                    <a16:rowId xmlns:a16="http://schemas.microsoft.com/office/drawing/2014/main" val="1780649852"/>
                  </a:ext>
                </a:extLst>
              </a:tr>
              <a:tr h="417195">
                <a:tc>
                  <a:txBody>
                    <a:bodyPr/>
                    <a:lstStyle/>
                    <a:p>
                      <a:r>
                        <a:rPr lang="en-US" dirty="0"/>
                        <a:t>String password</a:t>
                      </a:r>
                      <a:endParaRPr lang="en-IN" dirty="0"/>
                    </a:p>
                  </a:txBody>
                  <a:tcPr>
                    <a:solidFill>
                      <a:schemeClr val="accent1">
                        <a:shade val="60000"/>
                        <a:alpha val="72000"/>
                      </a:schemeClr>
                    </a:solidFill>
                  </a:tcPr>
                </a:tc>
                <a:extLst>
                  <a:ext uri="{0D108BD9-81ED-4DB2-BD59-A6C34878D82A}">
                    <a16:rowId xmlns:a16="http://schemas.microsoft.com/office/drawing/2014/main" val="3046357084"/>
                  </a:ext>
                </a:extLst>
              </a:tr>
              <a:tr h="417195">
                <a:tc>
                  <a:txBody>
                    <a:bodyPr/>
                    <a:lstStyle/>
                    <a:p>
                      <a:r>
                        <a:rPr lang="en-US" dirty="0"/>
                        <a:t>String </a:t>
                      </a:r>
                      <a:r>
                        <a:rPr lang="en-IN" sz="1800" kern="1200" dirty="0">
                          <a:effectLst/>
                        </a:rPr>
                        <a:t>latitude</a:t>
                      </a:r>
                      <a:endParaRPr lang="en-IN" dirty="0"/>
                    </a:p>
                  </a:txBody>
                  <a:tcPr>
                    <a:solidFill>
                      <a:schemeClr val="accent1">
                        <a:alpha val="72000"/>
                      </a:schemeClr>
                    </a:solidFill>
                  </a:tcPr>
                </a:tc>
                <a:extLst>
                  <a:ext uri="{0D108BD9-81ED-4DB2-BD59-A6C34878D82A}">
                    <a16:rowId xmlns:a16="http://schemas.microsoft.com/office/drawing/2014/main" val="1195852145"/>
                  </a:ext>
                </a:extLst>
              </a:tr>
              <a:tr h="417195">
                <a:tc>
                  <a:txBody>
                    <a:bodyPr/>
                    <a:lstStyle/>
                    <a:p>
                      <a:r>
                        <a:rPr lang="en-US" dirty="0"/>
                        <a:t>String longitude</a:t>
                      </a:r>
                      <a:endParaRPr lang="en-IN" dirty="0"/>
                    </a:p>
                  </a:txBody>
                  <a:tcPr>
                    <a:solidFill>
                      <a:schemeClr val="accent1">
                        <a:shade val="60000"/>
                        <a:alpha val="72000"/>
                      </a:schemeClr>
                    </a:solidFill>
                  </a:tcPr>
                </a:tc>
                <a:extLst>
                  <a:ext uri="{0D108BD9-81ED-4DB2-BD59-A6C34878D82A}">
                    <a16:rowId xmlns:a16="http://schemas.microsoft.com/office/drawing/2014/main" val="3534717311"/>
                  </a:ext>
                </a:extLst>
              </a:tr>
              <a:tr h="417195">
                <a:tc>
                  <a:txBody>
                    <a:bodyPr/>
                    <a:lstStyle/>
                    <a:p>
                      <a:r>
                        <a:rPr lang="en-US" dirty="0"/>
                        <a:t>String </a:t>
                      </a:r>
                      <a:r>
                        <a:rPr lang="en-US" dirty="0" err="1"/>
                        <a:t>queueToken</a:t>
                      </a:r>
                      <a:endParaRPr lang="en-IN" dirty="0"/>
                    </a:p>
                  </a:txBody>
                  <a:tcPr>
                    <a:solidFill>
                      <a:schemeClr val="accent1">
                        <a:alpha val="72000"/>
                      </a:schemeClr>
                    </a:solidFill>
                  </a:tcPr>
                </a:tc>
                <a:extLst>
                  <a:ext uri="{0D108BD9-81ED-4DB2-BD59-A6C34878D82A}">
                    <a16:rowId xmlns:a16="http://schemas.microsoft.com/office/drawing/2014/main" val="3228549580"/>
                  </a:ext>
                </a:extLst>
              </a:tr>
              <a:tr h="417195">
                <a:tc>
                  <a:txBody>
                    <a:bodyPr/>
                    <a:lstStyle/>
                    <a:p>
                      <a:r>
                        <a:rPr lang="en-US" dirty="0"/>
                        <a:t>String </a:t>
                      </a:r>
                      <a:r>
                        <a:rPr lang="en-US" dirty="0" err="1"/>
                        <a:t>ewt</a:t>
                      </a:r>
                      <a:r>
                        <a:rPr lang="en-US" dirty="0"/>
                        <a:t> &lt;estimated waiting time&gt;</a:t>
                      </a:r>
                      <a:endParaRPr lang="en-IN" dirty="0"/>
                    </a:p>
                  </a:txBody>
                  <a:tcPr>
                    <a:solidFill>
                      <a:schemeClr val="accent1">
                        <a:shade val="60000"/>
                        <a:alpha val="72000"/>
                      </a:schemeClr>
                    </a:solidFill>
                  </a:tcPr>
                </a:tc>
                <a:extLst>
                  <a:ext uri="{0D108BD9-81ED-4DB2-BD59-A6C34878D82A}">
                    <a16:rowId xmlns:a16="http://schemas.microsoft.com/office/drawing/2014/main" val="2284794986"/>
                  </a:ext>
                </a:extLst>
              </a:tr>
              <a:tr h="417195">
                <a:tc>
                  <a:txBody>
                    <a:bodyPr/>
                    <a:lstStyle/>
                    <a:p>
                      <a:r>
                        <a:rPr lang="en-US" dirty="0"/>
                        <a:t>List&lt;Doctor&gt; </a:t>
                      </a:r>
                      <a:r>
                        <a:rPr lang="en-US" dirty="0" err="1"/>
                        <a:t>historyOfVisits</a:t>
                      </a:r>
                      <a:endParaRPr lang="en-IN" dirty="0"/>
                    </a:p>
                  </a:txBody>
                  <a:tcPr>
                    <a:solidFill>
                      <a:schemeClr val="accent1">
                        <a:alpha val="72000"/>
                      </a:schemeClr>
                    </a:solidFill>
                  </a:tcPr>
                </a:tc>
                <a:extLst>
                  <a:ext uri="{0D108BD9-81ED-4DB2-BD59-A6C34878D82A}">
                    <a16:rowId xmlns:a16="http://schemas.microsoft.com/office/drawing/2014/main" val="1185420988"/>
                  </a:ext>
                </a:extLst>
              </a:tr>
              <a:tr h="0">
                <a:tc>
                  <a:txBody>
                    <a:bodyPr/>
                    <a:lstStyle/>
                    <a:p>
                      <a:endParaRPr lang="en-IN" dirty="0"/>
                    </a:p>
                  </a:txBody>
                  <a:tcPr>
                    <a:solidFill>
                      <a:schemeClr val="accent1">
                        <a:shade val="60000"/>
                        <a:alpha val="72000"/>
                      </a:schemeClr>
                    </a:solidFill>
                  </a:tcPr>
                </a:tc>
                <a:extLst>
                  <a:ext uri="{0D108BD9-81ED-4DB2-BD59-A6C34878D82A}">
                    <a16:rowId xmlns:a16="http://schemas.microsoft.com/office/drawing/2014/main" val="3136422222"/>
                  </a:ext>
                </a:extLst>
              </a:tr>
            </a:tbl>
          </a:graphicData>
        </a:graphic>
      </p:graphicFrame>
      <p:sp>
        <p:nvSpPr>
          <p:cNvPr id="9" name="TextBox 8">
            <a:extLst>
              <a:ext uri="{FF2B5EF4-FFF2-40B4-BE49-F238E27FC236}">
                <a16:creationId xmlns:a16="http://schemas.microsoft.com/office/drawing/2014/main" id="{AED501B5-5FA6-49AB-BE7F-88BA6FB7A539}"/>
              </a:ext>
            </a:extLst>
          </p:cNvPr>
          <p:cNvSpPr txBox="1"/>
          <p:nvPr/>
        </p:nvSpPr>
        <p:spPr>
          <a:xfrm>
            <a:off x="8103455" y="768055"/>
            <a:ext cx="4855817" cy="769441"/>
          </a:xfrm>
          <a:prstGeom prst="rect">
            <a:avLst/>
          </a:prstGeom>
          <a:noFill/>
        </p:spPr>
        <p:txBody>
          <a:bodyPr wrap="square" rtlCol="0">
            <a:spAutoFit/>
          </a:bodyPr>
          <a:lstStyle/>
          <a:p>
            <a:r>
              <a:rPr lang="en-US" sz="4400" dirty="0">
                <a:solidFill>
                  <a:schemeClr val="bg1"/>
                </a:solidFill>
                <a:highlight>
                  <a:srgbClr val="000000"/>
                </a:highlight>
              </a:rPr>
              <a:t>Database Model</a:t>
            </a:r>
            <a:endParaRPr lang="en-IN" sz="4400" dirty="0">
              <a:solidFill>
                <a:schemeClr val="bg1"/>
              </a:solidFill>
              <a:highlight>
                <a:srgbClr val="000000"/>
              </a:highlight>
            </a:endParaRPr>
          </a:p>
        </p:txBody>
      </p:sp>
    </p:spTree>
    <p:extLst>
      <p:ext uri="{BB962C8B-B14F-4D97-AF65-F5344CB8AC3E}">
        <p14:creationId xmlns:p14="http://schemas.microsoft.com/office/powerpoint/2010/main" val="1341865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000" r="12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a:xfrm>
            <a:off x="432001" y="346661"/>
            <a:ext cx="7223602" cy="1198359"/>
          </a:xfrm>
          <a:solidFill>
            <a:schemeClr val="tx1">
              <a:alpha val="65000"/>
            </a:schemeClr>
          </a:solidFill>
        </p:spPr>
        <p:txBody>
          <a:bodyPr>
            <a:normAutofit/>
          </a:bodyPr>
          <a:lstStyle/>
          <a:p>
            <a:r>
              <a:rPr lang="en-US" dirty="0" err="1">
                <a:solidFill>
                  <a:schemeClr val="bg1"/>
                </a:solidFill>
              </a:rPr>
              <a:t>WellnessQ</a:t>
            </a:r>
            <a:r>
              <a:rPr lang="en-US" dirty="0">
                <a:solidFill>
                  <a:schemeClr val="bg1"/>
                </a:solidFill>
              </a:rPr>
              <a:t> Solution Flow</a:t>
            </a:r>
          </a:p>
        </p:txBody>
      </p:sp>
      <p:sp>
        <p:nvSpPr>
          <p:cNvPr id="8" name="Content Placeholder 7">
            <a:extLst>
              <a:ext uri="{FF2B5EF4-FFF2-40B4-BE49-F238E27FC236}">
                <a16:creationId xmlns:a16="http://schemas.microsoft.com/office/drawing/2014/main" id="{AD5B11C5-EB75-4884-ADDC-73EA04FE9FCE}"/>
              </a:ext>
            </a:extLst>
          </p:cNvPr>
          <p:cNvSpPr>
            <a:spLocks noGrp="1"/>
          </p:cNvSpPr>
          <p:nvPr>
            <p:ph idx="1"/>
          </p:nvPr>
        </p:nvSpPr>
        <p:spPr>
          <a:xfrm>
            <a:off x="432000" y="1728000"/>
            <a:ext cx="2919633" cy="720000"/>
          </a:xfrm>
          <a:solidFill>
            <a:schemeClr val="tx1">
              <a:lumMod val="75000"/>
              <a:lumOff val="25000"/>
              <a:alpha val="79000"/>
            </a:schemeClr>
          </a:solidFill>
        </p:spPr>
        <p:txBody>
          <a:bodyPr>
            <a:normAutofit/>
          </a:bodyPr>
          <a:lstStyle/>
          <a:p>
            <a:r>
              <a:rPr lang="en-US" dirty="0"/>
              <a:t>login</a:t>
            </a:r>
            <a:br>
              <a:rPr lang="en-US" dirty="0"/>
            </a:br>
            <a:r>
              <a:rPr lang="en-US" sz="1400" dirty="0" err="1"/>
              <a:t>Name,Number,OTP</a:t>
            </a:r>
            <a:endParaRPr lang="en-US" dirty="0"/>
          </a:p>
        </p:txBody>
      </p:sp>
      <p:sp>
        <p:nvSpPr>
          <p:cNvPr id="5" name="Content Placeholder 4">
            <a:extLst>
              <a:ext uri="{FF2B5EF4-FFF2-40B4-BE49-F238E27FC236}">
                <a16:creationId xmlns:a16="http://schemas.microsoft.com/office/drawing/2014/main" id="{A444DFB7-7E28-41B4-9BF9-BE436E0FC9E8}"/>
              </a:ext>
            </a:extLst>
          </p:cNvPr>
          <p:cNvSpPr>
            <a:spLocks noGrp="1"/>
          </p:cNvSpPr>
          <p:nvPr>
            <p:ph idx="14"/>
          </p:nvPr>
        </p:nvSpPr>
        <p:spPr>
          <a:xfrm>
            <a:off x="432000" y="2448000"/>
            <a:ext cx="2919633" cy="3631338"/>
          </a:xfrm>
          <a:solidFill>
            <a:schemeClr val="bg1">
              <a:alpha val="70000"/>
            </a:schemeClr>
          </a:solidFill>
        </p:spPr>
        <p:txBody>
          <a:bodyPr>
            <a:normAutofit fontScale="92500" lnSpcReduction="10000"/>
          </a:bodyPr>
          <a:lstStyle/>
          <a:p>
            <a:r>
              <a:rPr lang="en-US" dirty="0"/>
              <a:t>Generate OTP</a:t>
            </a:r>
          </a:p>
          <a:p>
            <a:r>
              <a:rPr lang="en-US" dirty="0"/>
              <a:t>Login using OTP</a:t>
            </a:r>
          </a:p>
          <a:p>
            <a:r>
              <a:rPr lang="en-US" dirty="0"/>
              <a:t>Select type 1.Doctor</a:t>
            </a:r>
            <a:br>
              <a:rPr lang="en-US" dirty="0"/>
            </a:br>
            <a:r>
              <a:rPr lang="en-US" dirty="0"/>
              <a:t>2.Patient</a:t>
            </a:r>
          </a:p>
          <a:p>
            <a:r>
              <a:rPr lang="en-US" dirty="0"/>
              <a:t>Edit profile</a:t>
            </a:r>
          </a:p>
          <a:p>
            <a:r>
              <a:rPr lang="en-US" dirty="0"/>
              <a:t>View Notification</a:t>
            </a:r>
          </a:p>
          <a:p>
            <a:r>
              <a:rPr lang="en-US" dirty="0"/>
              <a:t>Logout</a:t>
            </a:r>
          </a:p>
          <a:p>
            <a:endParaRPr lang="en-US" dirty="0"/>
          </a:p>
          <a:p>
            <a:endParaRPr lang="en-US" dirty="0"/>
          </a:p>
        </p:txBody>
      </p:sp>
      <p:sp>
        <p:nvSpPr>
          <p:cNvPr id="9" name="Content Placeholder 8">
            <a:extLst>
              <a:ext uri="{FF2B5EF4-FFF2-40B4-BE49-F238E27FC236}">
                <a16:creationId xmlns:a16="http://schemas.microsoft.com/office/drawing/2014/main" id="{C1931C4D-A892-4FF3-8E0D-09189255CCF9}"/>
              </a:ext>
            </a:extLst>
          </p:cNvPr>
          <p:cNvSpPr>
            <a:spLocks noGrp="1"/>
          </p:cNvSpPr>
          <p:nvPr>
            <p:ph idx="17"/>
          </p:nvPr>
        </p:nvSpPr>
        <p:spPr>
          <a:solidFill>
            <a:schemeClr val="tx1">
              <a:lumMod val="75000"/>
              <a:lumOff val="25000"/>
              <a:alpha val="73000"/>
            </a:schemeClr>
          </a:solidFill>
        </p:spPr>
        <p:txBody>
          <a:bodyPr/>
          <a:lstStyle/>
          <a:p>
            <a:r>
              <a:rPr lang="en-US" dirty="0"/>
              <a:t>Search and Select</a:t>
            </a:r>
            <a:br>
              <a:rPr lang="en-US" dirty="0"/>
            </a:br>
            <a:r>
              <a:rPr lang="en-US" sz="1400" dirty="0"/>
              <a:t>Health Department, Doctors</a:t>
            </a:r>
            <a:endParaRPr lang="en-US" dirty="0"/>
          </a:p>
        </p:txBody>
      </p:sp>
      <p:sp>
        <p:nvSpPr>
          <p:cNvPr id="6" name="Content Placeholder 5">
            <a:extLst>
              <a:ext uri="{FF2B5EF4-FFF2-40B4-BE49-F238E27FC236}">
                <a16:creationId xmlns:a16="http://schemas.microsoft.com/office/drawing/2014/main" id="{8F1F20C0-022B-4E7D-BF64-E9B2AFE01D1E}"/>
              </a:ext>
            </a:extLst>
          </p:cNvPr>
          <p:cNvSpPr>
            <a:spLocks noGrp="1"/>
          </p:cNvSpPr>
          <p:nvPr>
            <p:ph idx="15"/>
          </p:nvPr>
        </p:nvSpPr>
        <p:spPr>
          <a:solidFill>
            <a:schemeClr val="bg1">
              <a:alpha val="73000"/>
            </a:schemeClr>
          </a:solidFill>
        </p:spPr>
        <p:txBody>
          <a:bodyPr>
            <a:normAutofit fontScale="85000" lnSpcReduction="20000"/>
          </a:bodyPr>
          <a:lstStyle/>
          <a:p>
            <a:r>
              <a:rPr lang="en-US" dirty="0"/>
              <a:t>View All Health Category</a:t>
            </a:r>
          </a:p>
          <a:p>
            <a:r>
              <a:rPr lang="en-US" dirty="0"/>
              <a:t>View All Doctor</a:t>
            </a:r>
          </a:p>
          <a:p>
            <a:r>
              <a:rPr lang="en-US" dirty="0"/>
              <a:t>Search available Doctor for a particular category and  timeslot</a:t>
            </a:r>
          </a:p>
          <a:p>
            <a:r>
              <a:rPr lang="en-US" dirty="0"/>
              <a:t>View number of appointments already taken for a particular time slot</a:t>
            </a:r>
          </a:p>
          <a:p>
            <a:endParaRPr lang="en-US" dirty="0"/>
          </a:p>
        </p:txBody>
      </p:sp>
      <p:sp>
        <p:nvSpPr>
          <p:cNvPr id="10" name="Content Placeholder 9">
            <a:extLst>
              <a:ext uri="{FF2B5EF4-FFF2-40B4-BE49-F238E27FC236}">
                <a16:creationId xmlns:a16="http://schemas.microsoft.com/office/drawing/2014/main" id="{09A5516D-8C31-4428-AF93-D3D26BBCBCDF}"/>
              </a:ext>
            </a:extLst>
          </p:cNvPr>
          <p:cNvSpPr>
            <a:spLocks noGrp="1"/>
          </p:cNvSpPr>
          <p:nvPr>
            <p:ph idx="18"/>
          </p:nvPr>
        </p:nvSpPr>
        <p:spPr>
          <a:solidFill>
            <a:schemeClr val="tx1">
              <a:lumMod val="75000"/>
              <a:lumOff val="25000"/>
              <a:alpha val="79000"/>
            </a:schemeClr>
          </a:solidFill>
        </p:spPr>
        <p:txBody>
          <a:bodyPr>
            <a:normAutofit fontScale="85000" lnSpcReduction="10000"/>
          </a:bodyPr>
          <a:lstStyle/>
          <a:p>
            <a:r>
              <a:rPr lang="en-US" dirty="0"/>
              <a:t>Request Queue Token</a:t>
            </a:r>
            <a:br>
              <a:rPr lang="en-US" dirty="0"/>
            </a:br>
            <a:r>
              <a:rPr lang="en-US" sz="1400" dirty="0"/>
              <a:t>Book an appointment, Track the queue</a:t>
            </a:r>
            <a:endParaRPr lang="en-US" dirty="0"/>
          </a:p>
        </p:txBody>
      </p:sp>
      <p:sp>
        <p:nvSpPr>
          <p:cNvPr id="7" name="Content Placeholder 6">
            <a:extLst>
              <a:ext uri="{FF2B5EF4-FFF2-40B4-BE49-F238E27FC236}">
                <a16:creationId xmlns:a16="http://schemas.microsoft.com/office/drawing/2014/main" id="{9356C085-A0B2-4CAD-B8CD-22F8E31F72C7}"/>
              </a:ext>
            </a:extLst>
          </p:cNvPr>
          <p:cNvSpPr>
            <a:spLocks noGrp="1"/>
          </p:cNvSpPr>
          <p:nvPr>
            <p:ph idx="16"/>
          </p:nvPr>
        </p:nvSpPr>
        <p:spPr>
          <a:solidFill>
            <a:schemeClr val="bg1">
              <a:alpha val="50000"/>
            </a:schemeClr>
          </a:solidFill>
        </p:spPr>
        <p:txBody>
          <a:bodyPr>
            <a:normAutofit/>
          </a:bodyPr>
          <a:lstStyle/>
          <a:p>
            <a:r>
              <a:rPr lang="en-US" dirty="0"/>
              <a:t>Request for Queue</a:t>
            </a:r>
          </a:p>
          <a:p>
            <a:r>
              <a:rPr lang="en-US" dirty="0"/>
              <a:t>Delete your request</a:t>
            </a:r>
          </a:p>
          <a:p>
            <a:r>
              <a:rPr lang="en-US" dirty="0"/>
              <a:t>Get real-time notification when queues are updated </a:t>
            </a:r>
          </a:p>
          <a:p>
            <a:pPr marL="0" indent="0">
              <a:buNone/>
            </a:pPr>
            <a:endParaRPr lang="en-US" dirty="0"/>
          </a:p>
        </p:txBody>
      </p:sp>
      <p:sp>
        <p:nvSpPr>
          <p:cNvPr id="3" name="Slide Number Placeholder 2">
            <a:extLst>
              <a:ext uri="{FF2B5EF4-FFF2-40B4-BE49-F238E27FC236}">
                <a16:creationId xmlns:a16="http://schemas.microsoft.com/office/drawing/2014/main" id="{91156343-8474-456D-AFB4-0D3E683B5C8F}"/>
              </a:ext>
            </a:extLst>
          </p:cNvPr>
          <p:cNvSpPr>
            <a:spLocks noGrp="1"/>
          </p:cNvSpPr>
          <p:nvPr>
            <p:ph type="sldNum" sz="quarter" idx="19"/>
          </p:nvPr>
        </p:nvSpPr>
        <p:spPr>
          <a:xfrm>
            <a:off x="11091633" y="6456363"/>
            <a:ext cx="962795" cy="26433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page </a:t>
            </a:r>
            <a:fld id="{19B51A1E-902D-48AF-9020-955120F399B6}" type="slidenum">
              <a:rPr kumimoji="0" lang="en-US" sz="1200" b="1" i="1"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1"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735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Image of digital blood sugar machine and an empty bottle of test strips turned on its side.">
            <a:extLst>
              <a:ext uri="{FF2B5EF4-FFF2-40B4-BE49-F238E27FC236}">
                <a16:creationId xmlns:a16="http://schemas.microsoft.com/office/drawing/2014/main" id="{F4941105-96AE-42F4-A7DC-B53030B85312}"/>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6641052" y="136525"/>
            <a:ext cx="4313008" cy="4471473"/>
          </a:xfrm>
        </p:spPr>
      </p:pic>
      <p:sp>
        <p:nvSpPr>
          <p:cNvPr id="25" name="Rectangle 24">
            <a:extLst>
              <a:ext uri="{FF2B5EF4-FFF2-40B4-BE49-F238E27FC236}">
                <a16:creationId xmlns:a16="http://schemas.microsoft.com/office/drawing/2014/main" id="{856BDBEA-2EB9-46A6-9498-C171B6423C9B}"/>
              </a:ext>
              <a:ext uri="{C183D7F6-B498-43B3-948B-1728B52AA6E4}">
                <adec:decorative xmlns:adec="http://schemas.microsoft.com/office/drawing/2017/decorative" val="1"/>
              </a:ext>
            </a:extLst>
          </p:cNvPr>
          <p:cNvSpPr/>
          <p:nvPr/>
        </p:nvSpPr>
        <p:spPr bwMode="ltGray">
          <a:xfrm rot="5400000">
            <a:off x="27002" y="108473"/>
            <a:ext cx="6584950" cy="6641054"/>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2754AEE-CBBA-41D9-960E-3119BC1B8D1B}"/>
              </a:ext>
              <a:ext uri="{C183D7F6-B498-43B3-948B-1728B52AA6E4}">
                <adec:decorative xmlns:adec="http://schemas.microsoft.com/office/drawing/2017/decorative" val="1"/>
              </a:ext>
            </a:extLst>
          </p:cNvPr>
          <p:cNvSpPr/>
          <p:nvPr/>
        </p:nvSpPr>
        <p:spPr bwMode="invGray">
          <a:xfrm rot="5400000">
            <a:off x="6971891" y="2740356"/>
            <a:ext cx="3650282"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black"/>
        <p:txBody>
          <a:bodyPr>
            <a:normAutofit fontScale="90000"/>
          </a:bodyPr>
          <a:lstStyle/>
          <a:p>
            <a:r>
              <a:rPr lang="en-US" dirty="0"/>
              <a:t>IBM Cloud Push Notifications</a:t>
            </a:r>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bwMode="black"/>
        <p:txBody>
          <a:bodyPr/>
          <a:lstStyle/>
          <a:p>
            <a:r>
              <a:rPr lang="en-IN" b="1" dirty="0"/>
              <a:t>Service Provider</a:t>
            </a:r>
          </a:p>
          <a:p>
            <a:r>
              <a:rPr lang="en-IN" dirty="0"/>
              <a:t>IBM</a:t>
            </a:r>
          </a:p>
          <a:p>
            <a:endParaRPr lang="en-US" dirty="0"/>
          </a:p>
        </p:txBody>
      </p:sp>
      <p:sp>
        <p:nvSpPr>
          <p:cNvPr id="5" name="Slide Number Placeholder 4">
            <a:extLst>
              <a:ext uri="{FF2B5EF4-FFF2-40B4-BE49-F238E27FC236}">
                <a16:creationId xmlns:a16="http://schemas.microsoft.com/office/drawing/2014/main" id="{350FC2AC-377D-452C-9D03-2F9F7AC5B5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page </a:t>
            </a:r>
            <a:fld id="{19B51A1E-902D-48AF-9020-955120F399B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E1330DFC-D899-4CD5-85F1-0F96BFC404F7}"/>
              </a:ext>
            </a:extLst>
          </p:cNvPr>
          <p:cNvSpPr txBox="1"/>
          <p:nvPr/>
        </p:nvSpPr>
        <p:spPr>
          <a:xfrm>
            <a:off x="536713" y="664101"/>
            <a:ext cx="4899991"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 Scalable and reliable Push Notifications service for mobile and web applications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2.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Enables you to analyze the number of devices that are registered to receive notifications and the number of notifications sent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Ability to personalize and send notifications to a segment of users, single user or broadcast to all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7" name="Picture 36" descr="A screenshot of a cell phone&#10;&#10;Description automatically generated">
            <a:extLst>
              <a:ext uri="{FF2B5EF4-FFF2-40B4-BE49-F238E27FC236}">
                <a16:creationId xmlns:a16="http://schemas.microsoft.com/office/drawing/2014/main" id="{02EDDCB8-E559-459B-B651-E183199F5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 y="3747052"/>
            <a:ext cx="6641054" cy="2974424"/>
          </a:xfrm>
          <a:prstGeom prst="rect">
            <a:avLst/>
          </a:prstGeom>
        </p:spPr>
      </p:pic>
    </p:spTree>
    <p:extLst>
      <p:ext uri="{BB962C8B-B14F-4D97-AF65-F5344CB8AC3E}">
        <p14:creationId xmlns:p14="http://schemas.microsoft.com/office/powerpoint/2010/main" val="4249490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Image of digital blood sugar machine and an empty bottle of test strips turned on its side.">
            <a:extLst>
              <a:ext uri="{FF2B5EF4-FFF2-40B4-BE49-F238E27FC236}">
                <a16:creationId xmlns:a16="http://schemas.microsoft.com/office/drawing/2014/main" id="{F4941105-96AE-42F4-A7DC-B53030B85312}"/>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6641052" y="136525"/>
            <a:ext cx="4313008" cy="4471473"/>
          </a:xfrm>
        </p:spPr>
      </p:pic>
      <p:sp>
        <p:nvSpPr>
          <p:cNvPr id="25" name="Rectangle 24">
            <a:extLst>
              <a:ext uri="{FF2B5EF4-FFF2-40B4-BE49-F238E27FC236}">
                <a16:creationId xmlns:a16="http://schemas.microsoft.com/office/drawing/2014/main" id="{856BDBEA-2EB9-46A6-9498-C171B6423C9B}"/>
              </a:ext>
              <a:ext uri="{C183D7F6-B498-43B3-948B-1728B52AA6E4}">
                <adec:decorative xmlns:adec="http://schemas.microsoft.com/office/drawing/2017/decorative" val="1"/>
              </a:ext>
            </a:extLst>
          </p:cNvPr>
          <p:cNvSpPr/>
          <p:nvPr/>
        </p:nvSpPr>
        <p:spPr bwMode="ltGray">
          <a:xfrm rot="5400000">
            <a:off x="27002" y="108473"/>
            <a:ext cx="6584950" cy="6641054"/>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2754AEE-CBBA-41D9-960E-3119BC1B8D1B}"/>
              </a:ext>
              <a:ext uri="{C183D7F6-B498-43B3-948B-1728B52AA6E4}">
                <adec:decorative xmlns:adec="http://schemas.microsoft.com/office/drawing/2017/decorative" val="1"/>
              </a:ext>
            </a:extLst>
          </p:cNvPr>
          <p:cNvSpPr/>
          <p:nvPr/>
        </p:nvSpPr>
        <p:spPr bwMode="invGray">
          <a:xfrm rot="5400000">
            <a:off x="6971891" y="2740356"/>
            <a:ext cx="3650282"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black"/>
        <p:txBody>
          <a:bodyPr>
            <a:normAutofit fontScale="90000"/>
          </a:bodyPr>
          <a:lstStyle/>
          <a:p>
            <a:r>
              <a:rPr lang="en-IN" dirty="0"/>
              <a:t>1.Firebase Phone Authentication</a:t>
            </a:r>
            <a:endParaRPr lang="en-US" dirty="0"/>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bwMode="black"/>
        <p:txBody>
          <a:bodyPr/>
          <a:lstStyle/>
          <a:p>
            <a:pPr>
              <a:spcBef>
                <a:spcPct val="0"/>
              </a:spcBef>
            </a:pPr>
            <a:r>
              <a:rPr lang="en-IN" sz="4100" dirty="0">
                <a:latin typeface="+mj-lt"/>
                <a:ea typeface="+mj-ea"/>
                <a:cs typeface="+mj-cs"/>
              </a:rPr>
              <a:t>2.Google Map</a:t>
            </a:r>
          </a:p>
          <a:p>
            <a:r>
              <a:rPr lang="en-US" sz="4100" dirty="0">
                <a:latin typeface="+mj-lt"/>
                <a:ea typeface="+mj-ea"/>
                <a:cs typeface="+mj-cs"/>
              </a:rPr>
              <a:t>Integration</a:t>
            </a:r>
          </a:p>
        </p:txBody>
      </p:sp>
      <p:sp>
        <p:nvSpPr>
          <p:cNvPr id="5" name="Slide Number Placeholder 4">
            <a:extLst>
              <a:ext uri="{FF2B5EF4-FFF2-40B4-BE49-F238E27FC236}">
                <a16:creationId xmlns:a16="http://schemas.microsoft.com/office/drawing/2014/main" id="{350FC2AC-377D-452C-9D03-2F9F7AC5B560}"/>
              </a:ext>
            </a:extLst>
          </p:cNvPr>
          <p:cNvSpPr>
            <a:spLocks noGrp="1"/>
          </p:cNvSpPr>
          <p:nvPr>
            <p:ph type="sldNum" sz="quarter" idx="12"/>
          </p:nvPr>
        </p:nvSpPr>
        <p:spPr/>
        <p:txBody>
          <a:bodyPr/>
          <a:lstStyle/>
          <a:p>
            <a:r>
              <a:rPr lang="en-US" dirty="0"/>
              <a:t>page </a:t>
            </a:r>
            <a:fld id="{19B51A1E-902D-48AF-9020-955120F399B6}" type="slidenum">
              <a:rPr lang="en-US" smtClean="0"/>
              <a:pPr/>
              <a:t>14</a:t>
            </a:fld>
            <a:endParaRPr lang="en-US" dirty="0"/>
          </a:p>
        </p:txBody>
      </p:sp>
      <p:sp>
        <p:nvSpPr>
          <p:cNvPr id="35" name="TextBox 34">
            <a:extLst>
              <a:ext uri="{FF2B5EF4-FFF2-40B4-BE49-F238E27FC236}">
                <a16:creationId xmlns:a16="http://schemas.microsoft.com/office/drawing/2014/main" id="{E1330DFC-D899-4CD5-85F1-0F96BFC404F7}"/>
              </a:ext>
            </a:extLst>
          </p:cNvPr>
          <p:cNvSpPr txBox="1"/>
          <p:nvPr/>
        </p:nvSpPr>
        <p:spPr>
          <a:xfrm>
            <a:off x="868995" y="1237354"/>
            <a:ext cx="4899991" cy="5170646"/>
          </a:xfrm>
          <a:prstGeom prst="rect">
            <a:avLst/>
          </a:prstGeom>
          <a:noFill/>
        </p:spPr>
        <p:txBody>
          <a:bodyPr wrap="square" rtlCol="0">
            <a:spAutoFit/>
          </a:bodyPr>
          <a:lstStyle/>
          <a:p>
            <a:r>
              <a:rPr lang="en-US" dirty="0">
                <a:solidFill>
                  <a:schemeClr val="bg1"/>
                </a:solidFill>
              </a:rPr>
              <a:t>1.FCM phone based Authentication</a:t>
            </a:r>
          </a:p>
          <a:p>
            <a:r>
              <a:rPr lang="en-US" dirty="0">
                <a:solidFill>
                  <a:schemeClr val="bg1"/>
                </a:solidFill>
              </a:rPr>
              <a:t>-OTP based service enablement</a:t>
            </a:r>
          </a:p>
          <a:p>
            <a:endParaRPr lang="en-US" dirty="0">
              <a:solidFill>
                <a:schemeClr val="bg1"/>
              </a:solidFill>
            </a:endParaRPr>
          </a:p>
          <a:p>
            <a:r>
              <a:rPr lang="en-US" dirty="0">
                <a:solidFill>
                  <a:schemeClr val="bg1"/>
                </a:solidFill>
              </a:rPr>
              <a:t>2.Android cloud IBM Push notification </a:t>
            </a:r>
          </a:p>
          <a:p>
            <a:r>
              <a:rPr lang="en-US" dirty="0">
                <a:solidFill>
                  <a:schemeClr val="bg1"/>
                </a:solidFill>
              </a:rPr>
              <a:t>Service integrated with FCM</a:t>
            </a:r>
          </a:p>
          <a:p>
            <a:endParaRPr lang="en-US" dirty="0">
              <a:solidFill>
                <a:schemeClr val="bg1"/>
              </a:solidFill>
            </a:endParaRPr>
          </a:p>
          <a:p>
            <a:endParaRPr lang="en-US" dirty="0">
              <a:solidFill>
                <a:schemeClr val="bg1"/>
              </a:solidFill>
            </a:endParaRPr>
          </a:p>
          <a:p>
            <a:r>
              <a:rPr lang="en-US" dirty="0">
                <a:solidFill>
                  <a:schemeClr val="bg1"/>
                </a:solidFill>
              </a:rPr>
              <a:t>3.Google Maps</a:t>
            </a:r>
          </a:p>
          <a:p>
            <a:r>
              <a:rPr lang="en-US" dirty="0">
                <a:solidFill>
                  <a:schemeClr val="bg1"/>
                </a:solidFill>
              </a:rPr>
              <a:t>Connected to Android Application</a:t>
            </a:r>
          </a:p>
          <a:p>
            <a:endParaRPr lang="en-US" dirty="0">
              <a:solidFill>
                <a:schemeClr val="bg1"/>
              </a:solidFill>
            </a:endParaRPr>
          </a:p>
          <a:p>
            <a:endParaRPr lang="en-US" dirty="0">
              <a:solidFill>
                <a:schemeClr val="bg1"/>
              </a:solidFill>
            </a:endParaRPr>
          </a:p>
          <a:p>
            <a:r>
              <a:rPr lang="en-US" dirty="0">
                <a:solidFill>
                  <a:schemeClr val="bg1"/>
                </a:solidFill>
              </a:rPr>
              <a:t>4.Retrofit used for API call</a:t>
            </a:r>
          </a:p>
          <a:p>
            <a:endParaRPr lang="en-US" dirty="0">
              <a:solidFill>
                <a:schemeClr val="bg1"/>
              </a:solidFill>
            </a:endParaRPr>
          </a:p>
          <a:p>
            <a:r>
              <a:rPr lang="en-US" sz="1400" b="1" dirty="0">
                <a:solidFill>
                  <a:schemeClr val="bg1"/>
                </a:solidFill>
              </a:rPr>
              <a:t>Retrofit</a:t>
            </a:r>
            <a:r>
              <a:rPr lang="en-US" sz="1400" dirty="0">
                <a:solidFill>
                  <a:schemeClr val="bg1"/>
                </a:solidFill>
              </a:rPr>
              <a:t> is a REST Client library (Helper Library) used in Android and Java to create an HTTP request and also to process the HTTP response from a REST API</a:t>
            </a:r>
          </a:p>
          <a:p>
            <a:endParaRPr lang="en-US" dirty="0">
              <a:solidFill>
                <a:schemeClr val="bg1"/>
              </a:solidFill>
            </a:endParaRP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635913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8" name="Picture Placeholder 7" descr="Arial image of table with medical instruments, medicine, a clipboard, and other medical equipment">
            <a:extLst>
              <a:ext uri="{FF2B5EF4-FFF2-40B4-BE49-F238E27FC236}">
                <a16:creationId xmlns:a16="http://schemas.microsoft.com/office/drawing/2014/main" id="{0A756A3F-0F08-4577-8E72-1E643EFB097C}"/>
              </a:ext>
            </a:extLst>
          </p:cNvPr>
          <p:cNvPicPr>
            <a:picLocks noGrp="1" noChangeAspect="1"/>
          </p:cNvPicPr>
          <p:nvPr>
            <p:ph type="pic" sz="quarter" idx="4294967295"/>
          </p:nvPr>
        </p:nvPicPr>
        <p:blipFill>
          <a:blip r:embed="rId5" cstate="screen">
            <a:extLst>
              <a:ext uri="{28A0092B-C50C-407E-A947-70E740481C1C}">
                <a14:useLocalDpi xmlns:a14="http://schemas.microsoft.com/office/drawing/2010/main"/>
              </a:ext>
            </a:extLst>
          </a:blip>
          <a:srcRect/>
          <a:stretch>
            <a:fillRect/>
          </a:stretch>
        </p:blipFill>
        <p:spPr/>
      </p:pic>
      <p:sp>
        <p:nvSpPr>
          <p:cNvPr id="18" name="Rectangle 17">
            <a:extLst>
              <a:ext uri="{FF2B5EF4-FFF2-40B4-BE49-F238E27FC236}">
                <a16:creationId xmlns:a16="http://schemas.microsoft.com/office/drawing/2014/main" id="{75F2B1C5-78F6-4A28-8883-7C500ADCB7D4}"/>
              </a:ext>
              <a:ext uri="{C183D7F6-B498-43B3-948B-1728B52AA6E4}">
                <adec:decorative xmlns:adec="http://schemas.microsoft.com/office/drawing/2017/decorative" val="1"/>
              </a:ext>
            </a:extLst>
          </p:cNvPr>
          <p:cNvSpPr/>
          <p:nvPr/>
        </p:nvSpPr>
        <p:spPr bwMode="invGray">
          <a:xfrm rot="5400000">
            <a:off x="4828363" y="595778"/>
            <a:ext cx="6584950" cy="566644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22">
            <a:extLst>
              <a:ext uri="{FF2B5EF4-FFF2-40B4-BE49-F238E27FC236}">
                <a16:creationId xmlns:a16="http://schemas.microsoft.com/office/drawing/2014/main" id="{4D5E33D6-D847-4F4C-BA8B-75CB853FAB76}"/>
              </a:ext>
            </a:extLst>
          </p:cNvPr>
          <p:cNvSpPr>
            <a:spLocks noGrp="1"/>
          </p:cNvSpPr>
          <p:nvPr>
            <p:ph type="sldNum" sz="quarter" idx="12"/>
          </p:nvPr>
        </p:nvSpPr>
        <p:spPr/>
        <p:txBody>
          <a:bodyPr/>
          <a:lstStyle/>
          <a:p>
            <a:r>
              <a:rPr lang="en-US" dirty="0"/>
              <a:t>page </a:t>
            </a:r>
            <a:fld id="{19B51A1E-902D-48AF-9020-955120F399B6}" type="slidenum">
              <a:rPr lang="en-US" smtClean="0"/>
              <a:pPr/>
              <a:t>15</a:t>
            </a:fld>
            <a:endParaRPr lang="en-US" dirty="0"/>
          </a:p>
        </p:txBody>
      </p:sp>
      <p:sp>
        <p:nvSpPr>
          <p:cNvPr id="10" name="Title 1">
            <a:extLst>
              <a:ext uri="{FF2B5EF4-FFF2-40B4-BE49-F238E27FC236}">
                <a16:creationId xmlns:a16="http://schemas.microsoft.com/office/drawing/2014/main" id="{0C6B57BC-723E-4375-B59C-349825E1F905}"/>
              </a:ext>
            </a:extLst>
          </p:cNvPr>
          <p:cNvSpPr>
            <a:spLocks noGrp="1"/>
          </p:cNvSpPr>
          <p:nvPr>
            <p:ph type="ctrTitle"/>
          </p:nvPr>
        </p:nvSpPr>
        <p:spPr bwMode="black">
          <a:xfrm>
            <a:off x="5722131" y="275189"/>
            <a:ext cx="5085650" cy="1870007"/>
          </a:xfrm>
        </p:spPr>
        <p:txBody>
          <a:bodyPr>
            <a:normAutofit fontScale="90000"/>
          </a:bodyPr>
          <a:lstStyle/>
          <a:p>
            <a:r>
              <a:rPr lang="en-US" dirty="0"/>
              <a:t>Android Native App</a:t>
            </a:r>
            <a:br>
              <a:rPr lang="en-US" dirty="0"/>
            </a:br>
            <a:r>
              <a:rPr lang="en-US" dirty="0"/>
              <a:t>Demo Video</a:t>
            </a:r>
            <a:br>
              <a:rPr lang="en-US" dirty="0"/>
            </a:br>
            <a:endParaRPr lang="en-US" dirty="0"/>
          </a:p>
        </p:txBody>
      </p:sp>
      <p:pic>
        <p:nvPicPr>
          <p:cNvPr id="3" name="appdemovideo">
            <a:hlinkClick r:id="" action="ppaction://media"/>
            <a:extLst>
              <a:ext uri="{FF2B5EF4-FFF2-40B4-BE49-F238E27FC236}">
                <a16:creationId xmlns:a16="http://schemas.microsoft.com/office/drawing/2014/main" id="{00DA8987-CC1F-45DF-8FBD-53ED019426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3876" y="1784350"/>
            <a:ext cx="8128000" cy="4572000"/>
          </a:xfrm>
          <a:prstGeom prst="rect">
            <a:avLst/>
          </a:prstGeom>
        </p:spPr>
      </p:pic>
    </p:spTree>
    <p:extLst>
      <p:ext uri="{BB962C8B-B14F-4D97-AF65-F5344CB8AC3E}">
        <p14:creationId xmlns:p14="http://schemas.microsoft.com/office/powerpoint/2010/main" val="3424350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extLst>
              <a:ext uri="{BEBA8EAE-BF5A-486C-A8C5-ECC9F3942E4B}">
                <a14:imgProps xmlns:a14="http://schemas.microsoft.com/office/drawing/2010/main">
                  <a14:imgLayer r:embed="rId3">
                    <a14:imgEffect>
                      <a14:colorTemperature colorTemp="4700"/>
                    </a14:imgEffect>
                    <a14:imgEffect>
                      <a14:saturation sat="15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A28E73-47C5-4DEE-A4E4-4CDFBDA0A7F2}"/>
              </a:ext>
            </a:extLst>
          </p:cNvPr>
          <p:cNvSpPr txBox="1"/>
          <p:nvPr/>
        </p:nvSpPr>
        <p:spPr>
          <a:xfrm>
            <a:off x="4487517" y="0"/>
            <a:ext cx="6891683" cy="5693866"/>
          </a:xfrm>
          <a:prstGeom prst="rect">
            <a:avLst/>
          </a:prstGeom>
          <a:noFill/>
        </p:spPr>
        <p:txBody>
          <a:bodyPr wrap="square" rtlCol="0">
            <a:spAutoFit/>
          </a:bodyPr>
          <a:lstStyle/>
          <a:p>
            <a:endParaRPr lang="en-IN" sz="2800" dirty="0">
              <a:solidFill>
                <a:schemeClr val="tx1">
                  <a:lumMod val="95000"/>
                  <a:lumOff val="5000"/>
                </a:schemeClr>
              </a:solidFill>
            </a:endParaRPr>
          </a:p>
          <a:p>
            <a:endParaRPr lang="en-IN" sz="2800" dirty="0">
              <a:solidFill>
                <a:schemeClr val="tx1">
                  <a:lumMod val="95000"/>
                  <a:lumOff val="5000"/>
                </a:schemeClr>
              </a:solidFill>
            </a:endParaRPr>
          </a:p>
          <a:p>
            <a:br>
              <a:rPr lang="en-IN" sz="2800" dirty="0">
                <a:solidFill>
                  <a:schemeClr val="tx1">
                    <a:lumMod val="95000"/>
                    <a:lumOff val="5000"/>
                  </a:schemeClr>
                </a:solidFill>
              </a:rPr>
            </a:br>
            <a:r>
              <a:rPr lang="en-IN" sz="2800" dirty="0">
                <a:solidFill>
                  <a:srgbClr val="FF0000"/>
                </a:solidFill>
              </a:rPr>
              <a:t>The Exponential rise in Number of infected people is also not yet controlled.</a:t>
            </a:r>
          </a:p>
          <a:p>
            <a:endParaRPr lang="en-IN" sz="2800" dirty="0">
              <a:solidFill>
                <a:schemeClr val="tx1">
                  <a:lumMod val="95000"/>
                  <a:lumOff val="5000"/>
                </a:schemeClr>
              </a:solidFill>
            </a:endParaRPr>
          </a:p>
          <a:p>
            <a:endParaRPr lang="en-IN" sz="2800" dirty="0">
              <a:solidFill>
                <a:schemeClr val="accent6">
                  <a:lumMod val="50000"/>
                </a:schemeClr>
              </a:solidFill>
            </a:endParaRPr>
          </a:p>
          <a:p>
            <a:endParaRPr lang="en-IN" sz="2800" dirty="0">
              <a:solidFill>
                <a:schemeClr val="tx1">
                  <a:lumMod val="95000"/>
                  <a:lumOff val="5000"/>
                </a:schemeClr>
              </a:solidFill>
            </a:endParaRPr>
          </a:p>
          <a:p>
            <a:br>
              <a:rPr lang="en-IN" sz="2800" dirty="0">
                <a:solidFill>
                  <a:schemeClr val="accent6">
                    <a:lumMod val="50000"/>
                  </a:schemeClr>
                </a:solidFill>
              </a:rPr>
            </a:br>
            <a:r>
              <a:rPr lang="en-IN" sz="2800" dirty="0">
                <a:solidFill>
                  <a:schemeClr val="accent6">
                    <a:lumMod val="50000"/>
                  </a:schemeClr>
                </a:solidFill>
              </a:rPr>
              <a:t>As a solution Wellness queue can smoothen the process to a great extent so that all affected people are addressed</a:t>
            </a:r>
            <a:br>
              <a:rPr lang="en-IN" sz="2800" dirty="0">
                <a:solidFill>
                  <a:schemeClr val="tx1">
                    <a:lumMod val="95000"/>
                    <a:lumOff val="5000"/>
                  </a:schemeClr>
                </a:solidFill>
              </a:rPr>
            </a:br>
            <a:endParaRPr lang="en-IN" sz="2800" dirty="0">
              <a:solidFill>
                <a:schemeClr val="tx1">
                  <a:lumMod val="95000"/>
                  <a:lumOff val="5000"/>
                </a:schemeClr>
              </a:solidFill>
            </a:endParaRPr>
          </a:p>
        </p:txBody>
      </p:sp>
    </p:spTree>
    <p:extLst>
      <p:ext uri="{BB962C8B-B14F-4D97-AF65-F5344CB8AC3E}">
        <p14:creationId xmlns:p14="http://schemas.microsoft.com/office/powerpoint/2010/main" val="2061816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D88757-6D69-4E3D-B261-AA28D84A9038}"/>
              </a:ext>
              <a:ext uri="{C183D7F6-B498-43B3-948B-1728B52AA6E4}">
                <adec:decorative xmlns:adec="http://schemas.microsoft.com/office/drawing/2017/decorative" val="1"/>
              </a:ext>
            </a:extLst>
          </p:cNvPr>
          <p:cNvSpPr/>
          <p:nvPr/>
        </p:nvSpPr>
        <p:spPr bwMode="invGray">
          <a:xfrm rot="5400000">
            <a:off x="4239038" y="1092799"/>
            <a:ext cx="3319671" cy="539694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3B3E69F-BFE1-4BD7-808B-CB2E8412E860}"/>
              </a:ext>
            </a:extLst>
          </p:cNvPr>
          <p:cNvSpPr/>
          <p:nvPr/>
        </p:nvSpPr>
        <p:spPr>
          <a:xfrm>
            <a:off x="3760915" y="3176056"/>
            <a:ext cx="4275915" cy="923330"/>
          </a:xfrm>
          <a:prstGeom prst="rect">
            <a:avLst/>
          </a:prstGeom>
          <a:noFill/>
        </p:spPr>
        <p:txBody>
          <a:bodyPr wrap="non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What is Next?</a:t>
            </a:r>
            <a:endParaRPr 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4981336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Placeholder 7" descr="Arial image of laptop computer keyboard and an arm resting on the table">
            <a:extLst>
              <a:ext uri="{FF2B5EF4-FFF2-40B4-BE49-F238E27FC236}">
                <a16:creationId xmlns:a16="http://schemas.microsoft.com/office/drawing/2014/main" id="{F0CDEBE3-63F4-4845-BE8F-EF94E696570B}"/>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flipH="1" flipV="1">
            <a:off x="6641052" y="136525"/>
            <a:ext cx="4313008" cy="6584950"/>
          </a:xfrm>
        </p:spPr>
      </p:pic>
      <p:sp>
        <p:nvSpPr>
          <p:cNvPr id="9" name="Rectangle 8">
            <a:extLst>
              <a:ext uri="{FF2B5EF4-FFF2-40B4-BE49-F238E27FC236}">
                <a16:creationId xmlns:a16="http://schemas.microsoft.com/office/drawing/2014/main" id="{3C4C820F-048F-4850-8903-A21A509419E9}"/>
              </a:ext>
              <a:ext uri="{C183D7F6-B498-43B3-948B-1728B52AA6E4}">
                <adec:decorative xmlns:adec="http://schemas.microsoft.com/office/drawing/2017/decorative" val="1"/>
              </a:ext>
            </a:extLst>
          </p:cNvPr>
          <p:cNvSpPr/>
          <p:nvPr/>
        </p:nvSpPr>
        <p:spPr bwMode="invGray">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62AC071-0624-430C-AEB0-AD3EBFC1CD1D}"/>
              </a:ext>
            </a:extLst>
          </p:cNvPr>
          <p:cNvSpPr>
            <a:spLocks noGrp="1"/>
          </p:cNvSpPr>
          <p:nvPr>
            <p:ph type="ctrTitle"/>
          </p:nvPr>
        </p:nvSpPr>
        <p:spPr bwMode="black">
          <a:xfrm>
            <a:off x="6865945" y="381844"/>
            <a:ext cx="3863221" cy="1867892"/>
          </a:xfrm>
        </p:spPr>
        <p:txBody>
          <a:bodyPr/>
          <a:lstStyle/>
          <a:p>
            <a:r>
              <a:rPr lang="en-US" dirty="0"/>
              <a:t>Certificate of confirmation</a:t>
            </a:r>
          </a:p>
        </p:txBody>
      </p:sp>
      <p:sp>
        <p:nvSpPr>
          <p:cNvPr id="5" name="Content Placeholder 4">
            <a:extLst>
              <a:ext uri="{FF2B5EF4-FFF2-40B4-BE49-F238E27FC236}">
                <a16:creationId xmlns:a16="http://schemas.microsoft.com/office/drawing/2014/main" id="{5F606456-BEB8-424C-8C7C-E9B311D7C337}"/>
              </a:ext>
            </a:extLst>
          </p:cNvPr>
          <p:cNvSpPr>
            <a:spLocks noGrp="1"/>
          </p:cNvSpPr>
          <p:nvPr>
            <p:ph idx="1"/>
          </p:nvPr>
        </p:nvSpPr>
        <p:spPr bwMode="black">
          <a:xfrm>
            <a:off x="6866470" y="2495055"/>
            <a:ext cx="3863221" cy="3912945"/>
          </a:xfrm>
        </p:spPr>
        <p:txBody>
          <a:bodyPr>
            <a:normAutofit lnSpcReduction="10000"/>
          </a:bodyPr>
          <a:lstStyle/>
          <a:p>
            <a:r>
              <a:rPr lang="en-US" dirty="0"/>
              <a:t>The ID shared during the sample collection ICMR server has the result of the lab test.</a:t>
            </a:r>
          </a:p>
          <a:p>
            <a:r>
              <a:rPr lang="en-US" dirty="0" err="1"/>
              <a:t>WellnessQ</a:t>
            </a:r>
            <a:r>
              <a:rPr lang="en-US" dirty="0"/>
              <a:t> App will help to issue confirmation certificate which will be useful for the people who want o avail transport services.</a:t>
            </a:r>
          </a:p>
        </p:txBody>
      </p:sp>
      <p:sp>
        <p:nvSpPr>
          <p:cNvPr id="4" name="Slide Number Placeholder 3">
            <a:extLst>
              <a:ext uri="{FF2B5EF4-FFF2-40B4-BE49-F238E27FC236}">
                <a16:creationId xmlns:a16="http://schemas.microsoft.com/office/drawing/2014/main" id="{D3CC57C3-9D13-4E2B-8E1F-6AF5D1A5BE69}"/>
              </a:ext>
            </a:extLst>
          </p:cNvPr>
          <p:cNvSpPr>
            <a:spLocks noGrp="1"/>
          </p:cNvSpPr>
          <p:nvPr>
            <p:ph type="sldNum" sz="quarter" idx="12"/>
          </p:nvPr>
        </p:nvSpPr>
        <p:spPr/>
        <p:txBody>
          <a:bodyPr/>
          <a:lstStyle/>
          <a:p>
            <a:r>
              <a:rPr lang="en-US" dirty="0"/>
              <a:t>page </a:t>
            </a:r>
            <a:fld id="{19B51A1E-902D-48AF-9020-955120F399B6}" type="slidenum">
              <a:rPr lang="en-US" b="1" i="1" smtClean="0"/>
              <a:pPr/>
              <a:t>18</a:t>
            </a:fld>
            <a:endParaRPr lang="en-US" b="1" i="1" dirty="0"/>
          </a:p>
        </p:txBody>
      </p:sp>
      <p:pic>
        <p:nvPicPr>
          <p:cNvPr id="16" name="Picture Placeholder 15" descr="A close up of a sign&#10;&#10;Description automatically generated">
            <a:extLst>
              <a:ext uri="{FF2B5EF4-FFF2-40B4-BE49-F238E27FC236}">
                <a16:creationId xmlns:a16="http://schemas.microsoft.com/office/drawing/2014/main" id="{0DF46D82-639F-49BE-B265-07E1AC16839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7669" r="7669"/>
          <a:stretch>
            <a:fillRect/>
          </a:stretch>
        </p:blipFill>
        <p:spPr/>
      </p:pic>
      <p:sp>
        <p:nvSpPr>
          <p:cNvPr id="10" name="Rectangle 9">
            <a:extLst>
              <a:ext uri="{FF2B5EF4-FFF2-40B4-BE49-F238E27FC236}">
                <a16:creationId xmlns:a16="http://schemas.microsoft.com/office/drawing/2014/main" id="{3401020E-4209-4E30-84CA-AC5864D6482C}"/>
              </a:ext>
              <a:ext uri="{C183D7F6-B498-43B3-948B-1728B52AA6E4}">
                <adec:decorative xmlns:adec="http://schemas.microsoft.com/office/drawing/2017/decorative" val="1"/>
              </a:ext>
            </a:extLst>
          </p:cNvPr>
          <p:cNvSpPr/>
          <p:nvPr/>
        </p:nvSpPr>
        <p:spPr bwMode="invGray">
          <a:xfrm rot="5400000">
            <a:off x="2979209" y="3447031"/>
            <a:ext cx="467820" cy="6081067"/>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BDE0B27-2D36-4CCE-9519-5A4018BF57A6}"/>
              </a:ext>
            </a:extLst>
          </p:cNvPr>
          <p:cNvSpPr txBox="1"/>
          <p:nvPr/>
        </p:nvSpPr>
        <p:spPr>
          <a:xfrm>
            <a:off x="747725" y="6308079"/>
            <a:ext cx="4930787" cy="461665"/>
          </a:xfrm>
          <a:prstGeom prst="rect">
            <a:avLst/>
          </a:prstGeom>
          <a:noFill/>
        </p:spPr>
        <p:txBody>
          <a:bodyPr wrap="square" rtlCol="0">
            <a:spAutoFit/>
          </a:bodyPr>
          <a:lstStyle/>
          <a:p>
            <a:r>
              <a:rPr lang="en-IN" sz="2400" dirty="0">
                <a:solidFill>
                  <a:schemeClr val="bg1"/>
                </a:solidFill>
              </a:rPr>
              <a:t>Extended Feature Of </a:t>
            </a:r>
            <a:r>
              <a:rPr lang="en-IN" sz="2400" dirty="0" err="1">
                <a:solidFill>
                  <a:schemeClr val="bg1"/>
                </a:solidFill>
              </a:rPr>
              <a:t>WellnessQ</a:t>
            </a:r>
            <a:endParaRPr lang="en-IN" sz="2400" dirty="0">
              <a:solidFill>
                <a:schemeClr val="bg1"/>
              </a:solidFill>
            </a:endParaRPr>
          </a:p>
        </p:txBody>
      </p:sp>
    </p:spTree>
    <p:extLst>
      <p:ext uri="{BB962C8B-B14F-4D97-AF65-F5344CB8AC3E}">
        <p14:creationId xmlns:p14="http://schemas.microsoft.com/office/powerpoint/2010/main" val="3678162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Stethescope laying on top of form">
            <a:extLst>
              <a:ext uri="{FF2B5EF4-FFF2-40B4-BE49-F238E27FC236}">
                <a16:creationId xmlns:a16="http://schemas.microsoft.com/office/drawing/2014/main" id="{70AAE794-2F38-416E-B928-BB5474A812D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9" name="Rectangle 8">
            <a:extLst>
              <a:ext uri="{FF2B5EF4-FFF2-40B4-BE49-F238E27FC236}">
                <a16:creationId xmlns:a16="http://schemas.microsoft.com/office/drawing/2014/main" id="{D76A5F21-C887-4379-A20A-3CB406A1F102}"/>
              </a:ext>
              <a:ext uri="{C183D7F6-B498-43B3-948B-1728B52AA6E4}">
                <adec:decorative xmlns:adec="http://schemas.microsoft.com/office/drawing/2017/decorative" val="1"/>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432001" y="136525"/>
            <a:ext cx="4444800" cy="6266691"/>
          </a:xfrm>
        </p:spPr>
        <p:txBody>
          <a:bodyPr>
            <a:normAutofit lnSpcReduction="10000"/>
          </a:bodyPr>
          <a:lstStyle/>
          <a:p>
            <a:pPr marL="0" indent="0">
              <a:buNone/>
            </a:pPr>
            <a:endParaRPr lang="en-US" i="1" dirty="0"/>
          </a:p>
          <a:p>
            <a:pPr marL="0" indent="0">
              <a:buNone/>
            </a:pPr>
            <a:r>
              <a:rPr lang="en-US" i="1" dirty="0"/>
              <a:t>Wait is over?</a:t>
            </a:r>
          </a:p>
          <a:p>
            <a:pPr marL="0" indent="0">
              <a:buNone/>
            </a:pPr>
            <a:endParaRPr lang="en-US" i="1" dirty="0"/>
          </a:p>
          <a:p>
            <a:pPr marL="0" indent="0">
              <a:buNone/>
            </a:pPr>
            <a:r>
              <a:rPr lang="en-US" i="1" dirty="0"/>
              <a:t>Patient in Pain should never go through additional burden of stress of </a:t>
            </a:r>
            <a:r>
              <a:rPr lang="en-US" b="1" i="1" dirty="0"/>
              <a:t>waiting</a:t>
            </a:r>
            <a:r>
              <a:rPr lang="en-US" i="1" dirty="0"/>
              <a:t> and </a:t>
            </a:r>
            <a:r>
              <a:rPr lang="en-US" b="1" i="1" dirty="0"/>
              <a:t>not knowing</a:t>
            </a:r>
            <a:br>
              <a:rPr lang="en-US" b="1" i="1" dirty="0"/>
            </a:br>
            <a:endParaRPr lang="en-US" b="1" i="1" dirty="0"/>
          </a:p>
          <a:p>
            <a:pPr marL="0" indent="0">
              <a:buNone/>
            </a:pPr>
            <a:endParaRPr lang="en-US" b="1" i="1" dirty="0"/>
          </a:p>
          <a:p>
            <a:pPr marL="0" indent="0">
              <a:buNone/>
            </a:pPr>
            <a:r>
              <a:rPr lang="en-US" i="1" dirty="0"/>
              <a:t>* Useful in every industrial sector where the supply of services is limited as per the demand of  getting the services.</a:t>
            </a:r>
            <a:br>
              <a:rPr lang="en-US" i="1" dirty="0"/>
            </a:br>
            <a:br>
              <a:rPr lang="en-US" i="1" dirty="0"/>
            </a:br>
            <a:endParaRPr lang="en-US" i="1" dirty="0"/>
          </a:p>
        </p:txBody>
      </p:sp>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black">
          <a:xfrm>
            <a:off x="5682375" y="285130"/>
            <a:ext cx="5085650" cy="720000"/>
          </a:xfrm>
        </p:spPr>
        <p:txBody>
          <a:bodyPr/>
          <a:lstStyle/>
          <a:p>
            <a:r>
              <a:rPr lang="en-US" dirty="0"/>
              <a:t>Future scope</a:t>
            </a:r>
          </a:p>
        </p:txBody>
      </p:sp>
      <p:sp>
        <p:nvSpPr>
          <p:cNvPr id="4" name="Subtitle 3">
            <a:extLst>
              <a:ext uri="{FF2B5EF4-FFF2-40B4-BE49-F238E27FC236}">
                <a16:creationId xmlns:a16="http://schemas.microsoft.com/office/drawing/2014/main" id="{EC56582A-55F9-4B18-95E7-DD8795CF21B9}"/>
              </a:ext>
            </a:extLst>
          </p:cNvPr>
          <p:cNvSpPr>
            <a:spLocks noGrp="1"/>
          </p:cNvSpPr>
          <p:nvPr>
            <p:ph type="subTitle" idx="1"/>
          </p:nvPr>
        </p:nvSpPr>
        <p:spPr bwMode="black">
          <a:xfrm>
            <a:off x="5506278" y="1153735"/>
            <a:ext cx="5185041" cy="5254265"/>
          </a:xfrm>
        </p:spPr>
        <p:txBody>
          <a:bodyPr>
            <a:normAutofit fontScale="92500" lnSpcReduction="10000"/>
          </a:bodyPr>
          <a:lstStyle/>
          <a:p>
            <a:r>
              <a:rPr lang="en-US" dirty="0" err="1"/>
              <a:t>WellnessQ</a:t>
            </a:r>
            <a:r>
              <a:rPr lang="en-US" dirty="0"/>
              <a:t>  Extended feature will recommend how much time you need to wait depending on the duration of visit and distance from user location to the health center</a:t>
            </a:r>
          </a:p>
          <a:p>
            <a:endParaRPr lang="en-US" dirty="0"/>
          </a:p>
          <a:p>
            <a:r>
              <a:rPr lang="en-US" dirty="0"/>
              <a:t>Another feature to this application is collection of test reports as a certificate of confirmation  after every lab test</a:t>
            </a:r>
            <a:br>
              <a:rPr lang="en-US" dirty="0"/>
            </a:br>
            <a:r>
              <a:rPr lang="en-US" dirty="0"/>
              <a:t>so that Patient won’t have to wait for lab results </a:t>
            </a:r>
          </a:p>
          <a:p>
            <a:br>
              <a:rPr lang="en-US" dirty="0"/>
            </a:br>
            <a:endParaRPr lang="en-US" dirty="0"/>
          </a:p>
          <a:p>
            <a:endParaRPr lang="en-US" dirty="0"/>
          </a:p>
          <a:p>
            <a:r>
              <a:rPr lang="en-US" dirty="0" err="1"/>
              <a:t>WellnessQ</a:t>
            </a:r>
            <a:r>
              <a:rPr lang="en-US" dirty="0"/>
              <a:t> Will be useful even after pandemic</a:t>
            </a:r>
          </a:p>
        </p:txBody>
      </p:sp>
      <p:sp>
        <p:nvSpPr>
          <p:cNvPr id="5" name="Slide Number Placeholder 4">
            <a:extLst>
              <a:ext uri="{FF2B5EF4-FFF2-40B4-BE49-F238E27FC236}">
                <a16:creationId xmlns:a16="http://schemas.microsoft.com/office/drawing/2014/main" id="{1CF390BA-F9E5-4A53-AE84-CFF647158688}"/>
              </a:ext>
            </a:extLst>
          </p:cNvPr>
          <p:cNvSpPr>
            <a:spLocks noGrp="1"/>
          </p:cNvSpPr>
          <p:nvPr>
            <p:ph type="sldNum" sz="quarter" idx="12"/>
          </p:nvPr>
        </p:nvSpPr>
        <p:spPr/>
        <p:txBody>
          <a:bodyPr/>
          <a:lstStyle/>
          <a:p>
            <a:r>
              <a:rPr lang="en-US" dirty="0"/>
              <a:t>page </a:t>
            </a:r>
            <a:fld id="{19B51A1E-902D-48AF-9020-955120F399B6}" type="slidenum">
              <a:rPr lang="en-US" b="1" i="1" smtClean="0"/>
              <a:pPr/>
              <a:t>19</a:t>
            </a:fld>
            <a:endParaRPr lang="en-US" b="1" i="1" dirty="0"/>
          </a:p>
        </p:txBody>
      </p:sp>
    </p:spTree>
    <p:extLst>
      <p:ext uri="{BB962C8B-B14F-4D97-AF65-F5344CB8AC3E}">
        <p14:creationId xmlns:p14="http://schemas.microsoft.com/office/powerpoint/2010/main" val="3190245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4E88-7F23-493B-B73F-B2C433AD9FBA}"/>
              </a:ext>
            </a:extLst>
          </p:cNvPr>
          <p:cNvSpPr>
            <a:spLocks noGrp="1"/>
          </p:cNvSpPr>
          <p:nvPr>
            <p:ph type="title"/>
          </p:nvPr>
        </p:nvSpPr>
        <p:spPr/>
        <p:txBody>
          <a:bodyPr>
            <a:normAutofit fontScale="90000"/>
          </a:bodyPr>
          <a:lstStyle/>
          <a:p>
            <a:r>
              <a:rPr lang="en-US" dirty="0"/>
              <a:t>Binary Nova Team</a:t>
            </a:r>
          </a:p>
        </p:txBody>
      </p:sp>
      <p:sp>
        <p:nvSpPr>
          <p:cNvPr id="6" name="Text Placeholder 5">
            <a:extLst>
              <a:ext uri="{FF2B5EF4-FFF2-40B4-BE49-F238E27FC236}">
                <a16:creationId xmlns:a16="http://schemas.microsoft.com/office/drawing/2014/main" id="{CE395A7A-A327-4B6E-AC82-4987C1FC2E30}"/>
              </a:ext>
            </a:extLst>
          </p:cNvPr>
          <p:cNvSpPr>
            <a:spLocks noGrp="1"/>
          </p:cNvSpPr>
          <p:nvPr>
            <p:ph type="body" sz="quarter" idx="15"/>
          </p:nvPr>
        </p:nvSpPr>
        <p:spPr/>
        <p:txBody>
          <a:bodyPr>
            <a:normAutofit lnSpcReduction="10000"/>
          </a:bodyPr>
          <a:lstStyle/>
          <a:p>
            <a:r>
              <a:rPr lang="en-US" dirty="0"/>
              <a:t>Ananya Stitipragyan</a:t>
            </a:r>
          </a:p>
        </p:txBody>
      </p:sp>
      <p:sp>
        <p:nvSpPr>
          <p:cNvPr id="8" name="Text Placeholder 7">
            <a:extLst>
              <a:ext uri="{FF2B5EF4-FFF2-40B4-BE49-F238E27FC236}">
                <a16:creationId xmlns:a16="http://schemas.microsoft.com/office/drawing/2014/main" id="{2D78387A-D25C-4165-9DF6-D6E3E0BDAFC1}"/>
              </a:ext>
            </a:extLst>
          </p:cNvPr>
          <p:cNvSpPr>
            <a:spLocks noGrp="1"/>
          </p:cNvSpPr>
          <p:nvPr>
            <p:ph type="body" sz="quarter" idx="33"/>
          </p:nvPr>
        </p:nvSpPr>
        <p:spPr/>
        <p:txBody>
          <a:bodyPr>
            <a:normAutofit fontScale="92500" lnSpcReduction="20000"/>
          </a:bodyPr>
          <a:lstStyle/>
          <a:p>
            <a:r>
              <a:rPr lang="en-US" dirty="0"/>
              <a:t>Data Scientist(Developer)</a:t>
            </a:r>
          </a:p>
        </p:txBody>
      </p:sp>
      <p:sp>
        <p:nvSpPr>
          <p:cNvPr id="7" name="Text Placeholder 6">
            <a:extLst>
              <a:ext uri="{FF2B5EF4-FFF2-40B4-BE49-F238E27FC236}">
                <a16:creationId xmlns:a16="http://schemas.microsoft.com/office/drawing/2014/main" id="{E193BE18-C7A1-49A0-961F-EF3DA2E43863}"/>
              </a:ext>
            </a:extLst>
          </p:cNvPr>
          <p:cNvSpPr>
            <a:spLocks noGrp="1"/>
          </p:cNvSpPr>
          <p:nvPr>
            <p:ph type="body" sz="quarter" idx="16"/>
          </p:nvPr>
        </p:nvSpPr>
        <p:spPr>
          <a:xfrm>
            <a:off x="431800" y="4354805"/>
            <a:ext cx="2332381" cy="1446550"/>
          </a:xfrm>
        </p:spPr>
        <p:txBody>
          <a:bodyPr/>
          <a:lstStyle/>
          <a:p>
            <a:r>
              <a:rPr lang="en-US" sz="1100" dirty="0"/>
              <a:t>Company: IBM </a:t>
            </a:r>
            <a:br>
              <a:rPr lang="en-US" sz="1100" dirty="0"/>
            </a:br>
            <a:r>
              <a:rPr lang="en-US" sz="1100" dirty="0"/>
              <a:t>Experience:3+ years </a:t>
            </a:r>
            <a:br>
              <a:rPr lang="en-US" sz="1100" dirty="0"/>
            </a:br>
            <a:r>
              <a:rPr lang="en-US" sz="1100" dirty="0"/>
              <a:t>Education: </a:t>
            </a:r>
            <a:r>
              <a:rPr lang="en-US" sz="1100" dirty="0" err="1"/>
              <a:t>Mtech</a:t>
            </a:r>
            <a:r>
              <a:rPr lang="en-US" sz="1100" dirty="0"/>
              <a:t>/</a:t>
            </a:r>
            <a:r>
              <a:rPr lang="en-US" sz="1100" dirty="0" err="1"/>
              <a:t>Btech</a:t>
            </a:r>
            <a:r>
              <a:rPr lang="en-US" sz="1100" dirty="0"/>
              <a:t> Computer Science Engineer from IIIT-Bhubaneshwar</a:t>
            </a:r>
            <a:br>
              <a:rPr lang="en-US" sz="1100" dirty="0"/>
            </a:br>
            <a:r>
              <a:rPr lang="en-US" sz="1100" dirty="0"/>
              <a:t>Skills: java, python, Watson APIs</a:t>
            </a:r>
          </a:p>
          <a:p>
            <a:endParaRPr lang="en-US" dirty="0"/>
          </a:p>
        </p:txBody>
      </p:sp>
      <p:sp>
        <p:nvSpPr>
          <p:cNvPr id="10" name="Text Placeholder 9">
            <a:extLst>
              <a:ext uri="{FF2B5EF4-FFF2-40B4-BE49-F238E27FC236}">
                <a16:creationId xmlns:a16="http://schemas.microsoft.com/office/drawing/2014/main" id="{463366FC-5890-4401-A035-A1945CD5B03E}"/>
              </a:ext>
            </a:extLst>
          </p:cNvPr>
          <p:cNvSpPr>
            <a:spLocks noGrp="1"/>
          </p:cNvSpPr>
          <p:nvPr>
            <p:ph type="body" sz="quarter" idx="35"/>
          </p:nvPr>
        </p:nvSpPr>
        <p:spPr/>
        <p:txBody>
          <a:bodyPr>
            <a:normAutofit lnSpcReduction="10000"/>
          </a:bodyPr>
          <a:lstStyle/>
          <a:p>
            <a:r>
              <a:rPr lang="en-US" dirty="0" err="1"/>
              <a:t>Supriya</a:t>
            </a:r>
            <a:r>
              <a:rPr lang="en-US" dirty="0"/>
              <a:t> Sinha</a:t>
            </a:r>
          </a:p>
        </p:txBody>
      </p:sp>
      <p:sp>
        <p:nvSpPr>
          <p:cNvPr id="12" name="Text Placeholder 11">
            <a:extLst>
              <a:ext uri="{FF2B5EF4-FFF2-40B4-BE49-F238E27FC236}">
                <a16:creationId xmlns:a16="http://schemas.microsoft.com/office/drawing/2014/main" id="{06DB1517-5B2A-4642-B83D-7221F8B69CD8}"/>
              </a:ext>
            </a:extLst>
          </p:cNvPr>
          <p:cNvSpPr>
            <a:spLocks noGrp="1"/>
          </p:cNvSpPr>
          <p:nvPr>
            <p:ph type="body" sz="quarter" idx="37"/>
          </p:nvPr>
        </p:nvSpPr>
        <p:spPr/>
        <p:txBody>
          <a:bodyPr>
            <a:normAutofit fontScale="92500" lnSpcReduction="20000"/>
          </a:bodyPr>
          <a:lstStyle/>
          <a:p>
            <a:r>
              <a:rPr lang="en-US" dirty="0"/>
              <a:t>Application  Architect(Developer)</a:t>
            </a:r>
          </a:p>
        </p:txBody>
      </p:sp>
      <p:sp>
        <p:nvSpPr>
          <p:cNvPr id="3" name="Slide Number Placeholder 2">
            <a:extLst>
              <a:ext uri="{FF2B5EF4-FFF2-40B4-BE49-F238E27FC236}">
                <a16:creationId xmlns:a16="http://schemas.microsoft.com/office/drawing/2014/main" id="{527979B4-1C60-47CE-A698-75A1324D9045}"/>
              </a:ext>
            </a:extLst>
          </p:cNvPr>
          <p:cNvSpPr>
            <a:spLocks noGrp="1"/>
          </p:cNvSpPr>
          <p:nvPr>
            <p:ph type="sldNum" sz="quarter" idx="42"/>
          </p:nvPr>
        </p:nvSpPr>
        <p:spPr>
          <a:xfrm>
            <a:off x="11091633" y="6456363"/>
            <a:ext cx="962795" cy="264330"/>
          </a:xfrm>
        </p:spPr>
        <p:txBody>
          <a:bodyPr/>
          <a:lstStyle/>
          <a:p>
            <a:r>
              <a:rPr lang="en-US" dirty="0"/>
              <a:t>page </a:t>
            </a:r>
            <a:fld id="{19B51A1E-902D-48AF-9020-955120F399B6}" type="slidenum">
              <a:rPr lang="en-US" b="1" i="1" smtClean="0"/>
              <a:pPr/>
              <a:t>2</a:t>
            </a:fld>
            <a:endParaRPr lang="en-US" b="1" i="1" dirty="0"/>
          </a:p>
        </p:txBody>
      </p:sp>
      <p:pic>
        <p:nvPicPr>
          <p:cNvPr id="13" name="Picture Placeholder 12" descr="A person sitting on a table&#10;&#10;Description automatically generated">
            <a:extLst>
              <a:ext uri="{FF2B5EF4-FFF2-40B4-BE49-F238E27FC236}">
                <a16:creationId xmlns:a16="http://schemas.microsoft.com/office/drawing/2014/main" id="{0CAD486E-827B-4BF6-9E8A-905C47C7595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600765" y="1952049"/>
            <a:ext cx="1476951" cy="1476951"/>
          </a:xfrm>
        </p:spPr>
      </p:pic>
      <p:pic>
        <p:nvPicPr>
          <p:cNvPr id="29" name="Picture Placeholder 28" descr="A person standing in front of a mirror posing for the camera&#10;&#10;Description automatically generated">
            <a:extLst>
              <a:ext uri="{FF2B5EF4-FFF2-40B4-BE49-F238E27FC236}">
                <a16:creationId xmlns:a16="http://schemas.microsoft.com/office/drawing/2014/main" id="{18104E17-5397-4C65-ADB7-63924CE5C0D3}"/>
              </a:ext>
            </a:extLst>
          </p:cNvPr>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t="54" b="54"/>
          <a:stretch>
            <a:fillRect/>
          </a:stretch>
        </p:blipFill>
        <p:spPr/>
      </p:pic>
      <p:sp>
        <p:nvSpPr>
          <p:cNvPr id="32" name="Rectangle 3">
            <a:extLst>
              <a:ext uri="{FF2B5EF4-FFF2-40B4-BE49-F238E27FC236}">
                <a16:creationId xmlns:a16="http://schemas.microsoft.com/office/drawing/2014/main" id="{6AB6C41B-3027-4824-A5B7-A9BC9A631304}"/>
              </a:ext>
            </a:extLst>
          </p:cNvPr>
          <p:cNvSpPr>
            <a:spLocks noGrp="1" noChangeArrowheads="1"/>
          </p:cNvSpPr>
          <p:nvPr>
            <p:ph type="body" sz="quarter" idx="36"/>
          </p:nvPr>
        </p:nvSpPr>
        <p:spPr bwMode="auto">
          <a:xfrm>
            <a:off x="4088297" y="4372584"/>
            <a:ext cx="2332381"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rPr>
              <a:t>Company: IBM</a:t>
            </a:r>
            <a:br>
              <a:rPr kumimoji="0" lang="en-US" altLang="en-US" sz="1100" b="0" i="0" u="none" strike="noStrike" cap="none" normalizeH="0" baseline="0" dirty="0">
                <a:ln>
                  <a:noFill/>
                </a:ln>
                <a:effectLst/>
              </a:rPr>
            </a:br>
            <a:r>
              <a:rPr kumimoji="0" lang="en-US" altLang="en-US" sz="1100" b="0" i="0" u="none" strike="noStrike" cap="none" normalizeH="0" baseline="0" dirty="0">
                <a:ln>
                  <a:noFill/>
                </a:ln>
                <a:effectLst/>
              </a:rPr>
              <a:t>Experience: 4.8 years</a:t>
            </a:r>
            <a:br>
              <a:rPr kumimoji="0" lang="en-US" altLang="en-US" sz="1100" b="0" i="0" u="none" strike="noStrike" cap="none" normalizeH="0" baseline="0" dirty="0">
                <a:ln>
                  <a:noFill/>
                </a:ln>
                <a:effectLst/>
              </a:rPr>
            </a:br>
            <a:r>
              <a:rPr kumimoji="0" lang="en-US" altLang="en-US" sz="1100" b="0" i="0" u="none" strike="noStrike" cap="none" normalizeH="0" baseline="0" dirty="0">
                <a:ln>
                  <a:noFill/>
                </a:ln>
                <a:effectLst/>
              </a:rPr>
              <a:t>Skills: Java and Android, Spark, </a:t>
            </a:r>
            <a:r>
              <a:rPr kumimoji="0" lang="en-US" altLang="en-US" sz="1100" b="0" i="0" u="none" strike="noStrike" cap="none" normalizeH="0" baseline="0" dirty="0" err="1">
                <a:ln>
                  <a:noFill/>
                </a:ln>
                <a:effectLst/>
              </a:rPr>
              <a:t>hbase</a:t>
            </a:r>
            <a:r>
              <a:rPr kumimoji="0" lang="en-US" altLang="en-US" sz="1100" b="0" i="0" u="none" strike="noStrike" cap="none" normalizeH="0" baseline="0">
                <a:ln>
                  <a:noFill/>
                </a:ln>
                <a:effectLst/>
              </a:rPr>
              <a:t>, Hadoop</a:t>
            </a:r>
            <a:r>
              <a:rPr kumimoji="0" lang="en-US" altLang="en-US" sz="1100" b="0" i="0" u="none" strike="noStrike" cap="none" normalizeH="0" baseline="0" dirty="0">
                <a:ln>
                  <a:noFill/>
                </a:ln>
                <a:effectLst/>
              </a:rPr>
              <a:t>, Kafka and IBM Streams.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rPr>
              <a:t> working on frameworks like Spring, Hibernate., Angular JS, HTML5, JavaScript </a:t>
            </a:r>
          </a:p>
        </p:txBody>
      </p:sp>
      <p:pic>
        <p:nvPicPr>
          <p:cNvPr id="24" name="Picture Placeholder 7" descr="Arial image of laptop computer keyboard and an arm resting on the table">
            <a:extLst>
              <a:ext uri="{FF2B5EF4-FFF2-40B4-BE49-F238E27FC236}">
                <a16:creationId xmlns:a16="http://schemas.microsoft.com/office/drawing/2014/main" id="{CC2EA09F-1599-4BE0-A3F3-D10990F66B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flipV="1">
            <a:off x="7911548" y="136525"/>
            <a:ext cx="4142880" cy="6584950"/>
          </a:xfrm>
          <a:prstGeom prst="rect">
            <a:avLst/>
          </a:prstGeom>
        </p:spPr>
      </p:pic>
      <p:sp>
        <p:nvSpPr>
          <p:cNvPr id="26" name="Rectangle 25">
            <a:extLst>
              <a:ext uri="{FF2B5EF4-FFF2-40B4-BE49-F238E27FC236}">
                <a16:creationId xmlns:a16="http://schemas.microsoft.com/office/drawing/2014/main" id="{395F22DE-BE78-4C73-8661-C318A19AB77B}"/>
              </a:ext>
              <a:ext uri="{C183D7F6-B498-43B3-948B-1728B52AA6E4}">
                <adec:decorative xmlns:adec="http://schemas.microsoft.com/office/drawing/2017/decorative" val="1"/>
              </a:ext>
            </a:extLst>
          </p:cNvPr>
          <p:cNvSpPr/>
          <p:nvPr/>
        </p:nvSpPr>
        <p:spPr bwMode="invGray">
          <a:xfrm rot="5400000">
            <a:off x="8336747" y="3003799"/>
            <a:ext cx="3292476" cy="414288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CB7B9B5F-A94D-437F-B56E-01020A62D35E}"/>
              </a:ext>
              <a:ext uri="{C183D7F6-B498-43B3-948B-1728B52AA6E4}">
                <adec:decorative xmlns:adec="http://schemas.microsoft.com/office/drawing/2017/decorative" val="1"/>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9497644" y="4719688"/>
            <a:ext cx="2428875" cy="1885950"/>
          </a:xfrm>
          <a:prstGeom prst="rect">
            <a:avLst/>
          </a:prstGeom>
          <a:effectLst>
            <a:reflection endPos="0" dist="50800" dir="5400000" sy="-100000" algn="bl" rotWithShape="0"/>
            <a:softEdge rad="63500"/>
          </a:effectLst>
        </p:spPr>
      </p:pic>
    </p:spTree>
    <p:extLst>
      <p:ext uri="{BB962C8B-B14F-4D97-AF65-F5344CB8AC3E}">
        <p14:creationId xmlns:p14="http://schemas.microsoft.com/office/powerpoint/2010/main" val="719874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21"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D29AD2ED-F2E1-42BA-A4F8-29194C96347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62" r="62"/>
          <a:stretch>
            <a:fillRect/>
          </a:stretch>
        </p:blipFill>
        <p:spPr/>
      </p:pic>
      <p:sp>
        <p:nvSpPr>
          <p:cNvPr id="11" name="Rectangle 10">
            <a:extLst>
              <a:ext uri="{FF2B5EF4-FFF2-40B4-BE49-F238E27FC236}">
                <a16:creationId xmlns:a16="http://schemas.microsoft.com/office/drawing/2014/main" id="{5396BE43-2D46-4002-A946-60FC5900EC15}"/>
              </a:ext>
              <a:ext uri="{C183D7F6-B498-43B3-948B-1728B52AA6E4}">
                <adec:decorative xmlns:adec="http://schemas.microsoft.com/office/drawing/2017/decorative" val="1"/>
              </a:ext>
            </a:extLst>
          </p:cNvPr>
          <p:cNvSpPr/>
          <p:nvPr/>
        </p:nvSpPr>
        <p:spPr bwMode="invGray">
          <a:xfrm rot="5400000">
            <a:off x="4813455"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D2DDABB1-5E6B-4365-AD9E-DDCE7E972742}"/>
              </a:ext>
            </a:extLst>
          </p:cNvPr>
          <p:cNvSpPr>
            <a:spLocks noGrp="1"/>
          </p:cNvSpPr>
          <p:nvPr>
            <p:ph type="ctrTitle"/>
          </p:nvPr>
        </p:nvSpPr>
        <p:spPr/>
        <p:txBody>
          <a:bodyPr/>
          <a:lstStyle/>
          <a:p>
            <a:r>
              <a:rPr lang="en-US" dirty="0"/>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p:txBody>
          <a:bodyPr>
            <a:normAutofit fontScale="92500" lnSpcReduction="20000"/>
          </a:bodyPr>
          <a:lstStyle/>
          <a:p>
            <a:r>
              <a:rPr lang="en-US" dirty="0"/>
              <a:t>Team Binary Nova</a:t>
            </a:r>
          </a:p>
        </p:txBody>
      </p:sp>
      <p:pic>
        <p:nvPicPr>
          <p:cNvPr id="12" name="Graphic 11" descr="User icon"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387065" y="5059754"/>
            <a:ext cx="218900" cy="218900"/>
          </a:xfrm>
          <a:prstGeom prst="rect">
            <a:avLst/>
          </a:prstGeom>
        </p:spPr>
      </p:pic>
      <p:sp>
        <p:nvSpPr>
          <p:cNvPr id="6" name="Text Placeholder 5">
            <a:extLst>
              <a:ext uri="{FF2B5EF4-FFF2-40B4-BE49-F238E27FC236}">
                <a16:creationId xmlns:a16="http://schemas.microsoft.com/office/drawing/2014/main" id="{282CA365-4170-41B8-B4B3-7A2FA6DBD751}"/>
              </a:ext>
            </a:extLst>
          </p:cNvPr>
          <p:cNvSpPr>
            <a:spLocks noGrp="1"/>
          </p:cNvSpPr>
          <p:nvPr>
            <p:ph type="body" sz="quarter" idx="15"/>
          </p:nvPr>
        </p:nvSpPr>
        <p:spPr/>
        <p:txBody>
          <a:bodyPr>
            <a:normAutofit fontScale="85000" lnSpcReduction="20000"/>
          </a:bodyPr>
          <a:lstStyle/>
          <a:p>
            <a:r>
              <a:rPr lang="en-US" dirty="0"/>
              <a:t>+91-9556455437</a:t>
            </a:r>
          </a:p>
        </p:txBody>
      </p:sp>
      <p:pic>
        <p:nvPicPr>
          <p:cNvPr id="14" name="Graphic 13" descr="Smart Phone icon" title="Icon - Presenter Phone Number">
            <a:extLst>
              <a:ext uri="{FF2B5EF4-FFF2-40B4-BE49-F238E27FC236}">
                <a16:creationId xmlns:a16="http://schemas.microsoft.com/office/drawing/2014/main" id="{E51263B5-564A-401A-810D-0896F97EF0C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bwMode="black">
          <a:xfrm>
            <a:off x="10387065" y="5468514"/>
            <a:ext cx="218900" cy="218900"/>
          </a:xfrm>
          <a:prstGeom prst="rect">
            <a:avLst/>
          </a:prstGeom>
        </p:spPr>
      </p:pic>
      <p:pic>
        <p:nvPicPr>
          <p:cNvPr id="13" name="Graphic 12" descr="Envelope icon" title="Icon Presenter Email">
            <a:extLst>
              <a:ext uri="{FF2B5EF4-FFF2-40B4-BE49-F238E27FC236}">
                <a16:creationId xmlns:a16="http://schemas.microsoft.com/office/drawing/2014/main" id="{A24A1417-AE3F-44AE-98EB-3E6ADA1E201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bwMode="black">
          <a:xfrm>
            <a:off x="10387065" y="5836232"/>
            <a:ext cx="218900" cy="218900"/>
          </a:xfrm>
          <a:prstGeom prst="rect">
            <a:avLst/>
          </a:prstGeom>
        </p:spPr>
      </p:pic>
      <p:sp>
        <p:nvSpPr>
          <p:cNvPr id="8" name="Text Placeholder 7">
            <a:extLst>
              <a:ext uri="{FF2B5EF4-FFF2-40B4-BE49-F238E27FC236}">
                <a16:creationId xmlns:a16="http://schemas.microsoft.com/office/drawing/2014/main" id="{2258B848-99A6-4681-9D22-50069C0BDE97}"/>
              </a:ext>
            </a:extLst>
          </p:cNvPr>
          <p:cNvSpPr>
            <a:spLocks noGrp="1"/>
          </p:cNvSpPr>
          <p:nvPr>
            <p:ph type="body" sz="quarter" idx="17"/>
          </p:nvPr>
        </p:nvSpPr>
        <p:spPr/>
        <p:txBody>
          <a:bodyPr>
            <a:normAutofit fontScale="85000" lnSpcReduction="20000"/>
          </a:bodyPr>
          <a:lstStyle/>
          <a:p>
            <a:r>
              <a:rPr lang="en-US" dirty="0"/>
              <a:t>Git Link</a:t>
            </a:r>
          </a:p>
        </p:txBody>
      </p:sp>
      <p:pic>
        <p:nvPicPr>
          <p:cNvPr id="15" name="Graphic 14" descr="Link icon">
            <a:extLst>
              <a:ext uri="{FF2B5EF4-FFF2-40B4-BE49-F238E27FC236}">
                <a16:creationId xmlns:a16="http://schemas.microsoft.com/office/drawing/2014/main" id="{0161B5EF-405A-4DEA-8E00-0A6A7B71F7BA}"/>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bwMode="black">
          <a:xfrm>
            <a:off x="10370206" y="6203950"/>
            <a:ext cx="244786" cy="244786"/>
          </a:xfrm>
          <a:prstGeom prst="rect">
            <a:avLst/>
          </a:prstGeom>
        </p:spPr>
      </p:pic>
      <p:sp>
        <p:nvSpPr>
          <p:cNvPr id="5" name="Slide Number Placeholder 4">
            <a:extLst>
              <a:ext uri="{FF2B5EF4-FFF2-40B4-BE49-F238E27FC236}">
                <a16:creationId xmlns:a16="http://schemas.microsoft.com/office/drawing/2014/main" id="{46DC15D2-04EB-42D6-9037-26AFBEACA027}"/>
              </a:ext>
            </a:extLst>
          </p:cNvPr>
          <p:cNvSpPr>
            <a:spLocks noGrp="1"/>
          </p:cNvSpPr>
          <p:nvPr>
            <p:ph type="sldNum" sz="quarter" idx="12"/>
          </p:nvPr>
        </p:nvSpPr>
        <p:spPr/>
        <p:txBody>
          <a:bodyPr/>
          <a:lstStyle/>
          <a:p>
            <a:r>
              <a:rPr lang="en-US" dirty="0"/>
              <a:t>page </a:t>
            </a:r>
            <a:fld id="{19B51A1E-902D-48AF-9020-955120F399B6}" type="slidenum">
              <a:rPr lang="en-US" smtClean="0"/>
              <a:pPr/>
              <a:t>20</a:t>
            </a:fld>
            <a:endParaRPr lang="en-US" dirty="0"/>
          </a:p>
        </p:txBody>
      </p:sp>
      <p:sp>
        <p:nvSpPr>
          <p:cNvPr id="9" name="Text Placeholder 8">
            <a:extLst>
              <a:ext uri="{FF2B5EF4-FFF2-40B4-BE49-F238E27FC236}">
                <a16:creationId xmlns:a16="http://schemas.microsoft.com/office/drawing/2014/main" id="{8F6F29F3-0A2F-4A1C-BD77-95E9897C21DB}"/>
              </a:ext>
            </a:extLst>
          </p:cNvPr>
          <p:cNvSpPr>
            <a:spLocks noGrp="1"/>
          </p:cNvSpPr>
          <p:nvPr>
            <p:ph type="body" sz="quarter" idx="16"/>
          </p:nvPr>
        </p:nvSpPr>
        <p:spPr/>
        <p:txBody>
          <a:bodyPr>
            <a:normAutofit fontScale="85000" lnSpcReduction="20000"/>
          </a:bodyPr>
          <a:lstStyle/>
          <a:p>
            <a:r>
              <a:rPr lang="en-US" dirty="0"/>
              <a:t>astitipr@in.ibm.com, supsinha@in.ibm.com</a:t>
            </a:r>
            <a:endParaRPr lang="en-IN" dirty="0"/>
          </a:p>
        </p:txBody>
      </p:sp>
    </p:spTree>
    <p:extLst>
      <p:ext uri="{BB962C8B-B14F-4D97-AF65-F5344CB8AC3E}">
        <p14:creationId xmlns:p14="http://schemas.microsoft.com/office/powerpoint/2010/main" val="3113318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A756A3F-0F08-4577-8E72-1E643EFB097C}"/>
              </a:ext>
            </a:extLst>
          </p:cNvPr>
          <p:cNvPicPr>
            <a:picLocks noGrp="1" noChangeAspect="1"/>
          </p:cNvPicPr>
          <p:nvPr>
            <p:ph type="pic" sz="quarter" idx="4294967295"/>
          </p:nvPr>
        </p:nvPicPr>
        <p:blipFill>
          <a:blip r:embed="rId3"/>
          <a:srcRect/>
          <a:stretch/>
        </p:blipFill>
        <p:spPr>
          <a:xfrm>
            <a:off x="1024284" y="1152000"/>
            <a:ext cx="8958666" cy="5039250"/>
          </a:xfrm>
        </p:spPr>
      </p:pic>
      <p:sp>
        <p:nvSpPr>
          <p:cNvPr id="18" name="Rectangle 17">
            <a:extLst>
              <a:ext uri="{FF2B5EF4-FFF2-40B4-BE49-F238E27FC236}">
                <a16:creationId xmlns:a16="http://schemas.microsoft.com/office/drawing/2014/main" id="{75F2B1C5-78F6-4A28-8883-7C500ADCB7D4}"/>
              </a:ext>
              <a:ext uri="{C183D7F6-B498-43B3-948B-1728B52AA6E4}">
                <adec:decorative xmlns:adec="http://schemas.microsoft.com/office/drawing/2017/decorative" val="1"/>
              </a:ext>
            </a:extLst>
          </p:cNvPr>
          <p:cNvSpPr/>
          <p:nvPr/>
        </p:nvSpPr>
        <p:spPr bwMode="invGray">
          <a:xfrm rot="5400000">
            <a:off x="2791569" y="2809755"/>
            <a:ext cx="2141812"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5ED38B-2505-420A-A14A-D41E71EDBA33}"/>
              </a:ext>
            </a:extLst>
          </p:cNvPr>
          <p:cNvSpPr>
            <a:spLocks noGrp="1"/>
          </p:cNvSpPr>
          <p:nvPr>
            <p:ph type="ctrTitle"/>
          </p:nvPr>
        </p:nvSpPr>
        <p:spPr bwMode="black">
          <a:xfrm>
            <a:off x="1285639" y="3642036"/>
            <a:ext cx="5085650" cy="1870007"/>
          </a:xfrm>
        </p:spPr>
        <p:txBody>
          <a:bodyPr/>
          <a:lstStyle/>
          <a:p>
            <a:r>
              <a:rPr lang="en-US" dirty="0"/>
              <a:t>Wellness Queue</a:t>
            </a:r>
          </a:p>
        </p:txBody>
      </p:sp>
      <p:sp>
        <p:nvSpPr>
          <p:cNvPr id="3" name="Subtitle 2">
            <a:extLst>
              <a:ext uri="{FF2B5EF4-FFF2-40B4-BE49-F238E27FC236}">
                <a16:creationId xmlns:a16="http://schemas.microsoft.com/office/drawing/2014/main" id="{71F217F2-8C36-4584-BD5D-0B00606DF9A2}"/>
              </a:ext>
            </a:extLst>
          </p:cNvPr>
          <p:cNvSpPr>
            <a:spLocks noGrp="1"/>
          </p:cNvSpPr>
          <p:nvPr>
            <p:ph type="subTitle" idx="1"/>
          </p:nvPr>
        </p:nvSpPr>
        <p:spPr bwMode="black">
          <a:xfrm>
            <a:off x="1410619" y="5755381"/>
            <a:ext cx="5085650" cy="691666"/>
          </a:xfrm>
        </p:spPr>
        <p:txBody>
          <a:bodyPr>
            <a:normAutofit fontScale="92500" lnSpcReduction="20000"/>
          </a:bodyPr>
          <a:lstStyle/>
          <a:p>
            <a:r>
              <a:rPr lang="en-US" dirty="0"/>
              <a:t>Automation virtualizes the waiting Queue </a:t>
            </a:r>
          </a:p>
          <a:p>
            <a:r>
              <a:rPr lang="en-US" dirty="0"/>
              <a:t>At medical centers, Labs and  hospital</a:t>
            </a:r>
          </a:p>
          <a:p>
            <a:endParaRPr lang="en-US" dirty="0"/>
          </a:p>
        </p:txBody>
      </p:sp>
    </p:spTree>
    <p:extLst>
      <p:ext uri="{BB962C8B-B14F-4D97-AF65-F5344CB8AC3E}">
        <p14:creationId xmlns:p14="http://schemas.microsoft.com/office/powerpoint/2010/main" val="909226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a:blip r:embed="rId3"/>
          <a:srcRect/>
          <a:stretch/>
        </p:blipFill>
        <p:spPr>
          <a:xfrm>
            <a:off x="5277678" y="136525"/>
            <a:ext cx="5676382" cy="3926315"/>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6541069" y="2308484"/>
            <a:ext cx="314960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432001" y="903890"/>
            <a:ext cx="4444800" cy="5499326"/>
          </a:xfrm>
        </p:spPr>
        <p:txBody>
          <a:bodyPr>
            <a:normAutofit/>
          </a:bodyPr>
          <a:lstStyle/>
          <a:p>
            <a:pPr marL="514350" indent="-514350">
              <a:buFont typeface="+mj-lt"/>
              <a:buAutoNum type="arabicPeriod"/>
            </a:pPr>
            <a:r>
              <a:rPr lang="en-US" dirty="0"/>
              <a:t>The existing PCR test is registered through a self reporting form for COVID-19 Sample collection</a:t>
            </a:r>
          </a:p>
          <a:p>
            <a:pPr marL="514350" indent="-514350">
              <a:buFont typeface="+mj-lt"/>
              <a:buAutoNum type="arabicPeriod"/>
            </a:pPr>
            <a:r>
              <a:rPr lang="en-US" dirty="0"/>
              <a:t>After submission of the form the mobile number provided in the form gets the OTP , id, Sample ID as a text message. </a:t>
            </a:r>
          </a:p>
          <a:p>
            <a:pPr marL="514350" indent="-514350">
              <a:buFont typeface="+mj-lt"/>
              <a:buAutoNum type="arabicPeriod"/>
            </a:pPr>
            <a:r>
              <a:rPr lang="en-US" dirty="0"/>
              <a:t>They also get a link to download ICMR Specimen Referral Form For Covid-19(SARS-CoV2)</a:t>
            </a:r>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p:txBody>
          <a:bodyPr>
            <a:normAutofit/>
          </a:bodyPr>
          <a:lstStyle/>
          <a:p>
            <a:r>
              <a:rPr lang="en-US" sz="3600" dirty="0"/>
              <a:t>About Existing Procedure</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black"/>
        <p:txBody>
          <a:bodyPr/>
          <a:lstStyle/>
          <a:p>
            <a:r>
              <a:rPr lang="en-US" dirty="0"/>
              <a:t>At Medical centers and collection centers they do not have the real-time tracking application for queue status while waiting at the quarantined place for their turn to appear.</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dirty="0"/>
              <a:t>page </a:t>
            </a:r>
            <a:fld id="{19B51A1E-902D-48AF-9020-955120F399B6}" type="slidenum">
              <a:rPr lang="en-US" smtClean="0"/>
              <a:pPr/>
              <a:t>4</a:t>
            </a:fld>
            <a:endParaRPr lang="en-US" dirty="0"/>
          </a:p>
        </p:txBody>
      </p:sp>
    </p:spTree>
    <p:extLst>
      <p:ext uri="{BB962C8B-B14F-4D97-AF65-F5344CB8AC3E}">
        <p14:creationId xmlns:p14="http://schemas.microsoft.com/office/powerpoint/2010/main" val="2122728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Picture 54">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65" name="Picture 56">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805661" y="1401859"/>
            <a:ext cx="3510845" cy="4054282"/>
          </a:xfrm>
        </p:spPr>
        <p:txBody>
          <a:bodyPr>
            <a:normAutofit/>
          </a:bodyPr>
          <a:lstStyle/>
          <a:p>
            <a:r>
              <a:rPr lang="en-US" sz="4000" dirty="0">
                <a:solidFill>
                  <a:srgbClr val="FFFFFF"/>
                </a:solidFill>
              </a:rPr>
              <a:t>The Problem</a:t>
            </a:r>
          </a:p>
        </p:txBody>
      </p:sp>
      <p:sp>
        <p:nvSpPr>
          <p:cNvPr id="48" name="Content Placeholder 47">
            <a:extLst>
              <a:ext uri="{FF2B5EF4-FFF2-40B4-BE49-F238E27FC236}">
                <a16:creationId xmlns:a16="http://schemas.microsoft.com/office/drawing/2014/main" id="{05F9EA48-7CA6-4F22-9307-160E4E00CA5A}"/>
              </a:ext>
            </a:extLst>
          </p:cNvPr>
          <p:cNvSpPr>
            <a:spLocks noGrp="1"/>
          </p:cNvSpPr>
          <p:nvPr>
            <p:ph idx="1"/>
          </p:nvPr>
        </p:nvSpPr>
        <p:spPr>
          <a:xfrm>
            <a:off x="7563678" y="626165"/>
            <a:ext cx="3822661" cy="6231834"/>
          </a:xfrm>
        </p:spPr>
        <p:txBody>
          <a:bodyPr anchor="ctr">
            <a:normAutofit/>
          </a:bodyPr>
          <a:lstStyle/>
          <a:p>
            <a:pPr marL="0" indent="0">
              <a:buNone/>
            </a:pPr>
            <a:r>
              <a:rPr lang="en-US" sz="2200" i="1" dirty="0">
                <a:solidFill>
                  <a:srgbClr val="FFFFFF"/>
                </a:solidFill>
              </a:rPr>
              <a:t>Problem statement: </a:t>
            </a:r>
          </a:p>
          <a:p>
            <a:pPr marL="0" indent="0">
              <a:buNone/>
            </a:pPr>
            <a:endParaRPr lang="en-US" sz="2200" i="1" dirty="0">
              <a:solidFill>
                <a:srgbClr val="FFFFFF"/>
              </a:solidFill>
            </a:endParaRPr>
          </a:p>
          <a:p>
            <a:pPr marL="0" indent="0">
              <a:buNone/>
            </a:pPr>
            <a:r>
              <a:rPr lang="en-US" sz="2200" i="1" dirty="0">
                <a:solidFill>
                  <a:srgbClr val="FFFFFF"/>
                </a:solidFill>
              </a:rPr>
              <a:t>The Medical centers and collection centers do not have the real-time tracking application for queue status while waiting at the quarantined place for their turn to appear.</a:t>
            </a:r>
            <a:br>
              <a:rPr lang="en-US" sz="2200" dirty="0">
                <a:solidFill>
                  <a:srgbClr val="FFFFFF"/>
                </a:solidFill>
              </a:rPr>
            </a:br>
            <a:endParaRPr lang="en-IN" sz="2200" dirty="0">
              <a:solidFill>
                <a:srgbClr val="FFFFFF"/>
              </a:solidFill>
            </a:endParaRPr>
          </a:p>
        </p:txBody>
      </p:sp>
      <p:sp>
        <p:nvSpPr>
          <p:cNvPr id="66" name="Rectangle 58">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12"/>
          </p:nvPr>
        </p:nvSpPr>
        <p:spPr>
          <a:xfrm>
            <a:off x="10825930" y="6223702"/>
            <a:ext cx="570728" cy="314067"/>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898989"/>
                </a:solidFill>
                <a:effectLst/>
                <a:uLnTx/>
                <a:uFillTx/>
                <a:latin typeface="Calibri" panose="020F0502020204030204"/>
                <a:ea typeface="+mn-ea"/>
                <a:cs typeface="+mn-cs"/>
              </a:rPr>
              <a:t>page </a:t>
            </a:r>
            <a:fld id="{19B51A1E-902D-48AF-9020-955120F399B6}" type="slidenum">
              <a:rPr kumimoji="0" lang="en-US" sz="1000" b="0" i="0" u="none" strike="noStrike" kern="1200" cap="none" spc="0" normalizeH="0" baseline="0" noProof="0">
                <a:ln>
                  <a:noFill/>
                </a:ln>
                <a:solidFill>
                  <a:srgbClr val="89898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000" b="0" i="0" u="none" strike="noStrike" kern="1200" cap="none" spc="0" normalizeH="0" baseline="0" noProof="0">
              <a:ln>
                <a:noFill/>
              </a:ln>
              <a:solidFill>
                <a:srgbClr val="898989"/>
              </a:solidFill>
              <a:effectLst/>
              <a:uLnTx/>
              <a:uFillTx/>
              <a:latin typeface="Calibri" panose="020F0502020204030204"/>
              <a:ea typeface="+mn-ea"/>
              <a:cs typeface="+mn-cs"/>
            </a:endParaRPr>
          </a:p>
        </p:txBody>
      </p:sp>
      <p:pic>
        <p:nvPicPr>
          <p:cNvPr id="4" name="news5thJune_edit_0">
            <a:hlinkClick r:id="" action="ppaction://media"/>
            <a:extLst>
              <a:ext uri="{FF2B5EF4-FFF2-40B4-BE49-F238E27FC236}">
                <a16:creationId xmlns:a16="http://schemas.microsoft.com/office/drawing/2014/main" id="{60504C67-62A8-4F5C-8E73-3823AF4479F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49" y="626165"/>
            <a:ext cx="7397762" cy="5307496"/>
          </a:xfrm>
          <a:prstGeom prst="rect">
            <a:avLst/>
          </a:prstGeom>
        </p:spPr>
      </p:pic>
    </p:spTree>
    <p:extLst>
      <p:ext uri="{BB962C8B-B14F-4D97-AF65-F5344CB8AC3E}">
        <p14:creationId xmlns:p14="http://schemas.microsoft.com/office/powerpoint/2010/main" val="2287019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Image of digital blood sugar machine and an empty bottle of test strips turned on its side.">
            <a:extLst>
              <a:ext uri="{FF2B5EF4-FFF2-40B4-BE49-F238E27FC236}">
                <a16:creationId xmlns:a16="http://schemas.microsoft.com/office/drawing/2014/main" id="{F4941105-96AE-42F4-A7DC-B53030B85312}"/>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294291" y="136523"/>
            <a:ext cx="4708633" cy="6584952"/>
          </a:xfrm>
          <a:solidFill>
            <a:schemeClr val="bg2"/>
          </a:solidFill>
        </p:spPr>
      </p:pic>
      <p:sp>
        <p:nvSpPr>
          <p:cNvPr id="25" name="Rectangle 24">
            <a:extLst>
              <a:ext uri="{FF2B5EF4-FFF2-40B4-BE49-F238E27FC236}">
                <a16:creationId xmlns:a16="http://schemas.microsoft.com/office/drawing/2014/main" id="{856BDBEA-2EB9-46A6-9498-C171B6423C9B}"/>
              </a:ext>
              <a:ext uri="{C183D7F6-B498-43B3-948B-1728B52AA6E4}">
                <adec:decorative xmlns:adec="http://schemas.microsoft.com/office/drawing/2017/decorative" val="1"/>
              </a:ext>
            </a:extLst>
          </p:cNvPr>
          <p:cNvSpPr/>
          <p:nvPr/>
        </p:nvSpPr>
        <p:spPr bwMode="ltGray">
          <a:xfrm rot="5400000">
            <a:off x="8060905" y="-2259202"/>
            <a:ext cx="1073107" cy="7189083"/>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2754AEE-CBBA-41D9-960E-3119BC1B8D1B}"/>
              </a:ext>
              <a:ext uri="{C183D7F6-B498-43B3-948B-1728B52AA6E4}">
                <adec:decorative xmlns:adec="http://schemas.microsoft.com/office/drawing/2017/decorative" val="1"/>
              </a:ext>
            </a:extLst>
          </p:cNvPr>
          <p:cNvSpPr/>
          <p:nvPr/>
        </p:nvSpPr>
        <p:spPr bwMode="invGray">
          <a:xfrm rot="5400000">
            <a:off x="6172669" y="702146"/>
            <a:ext cx="4849583" cy="718907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black">
          <a:xfrm>
            <a:off x="5002923" y="1151890"/>
            <a:ext cx="3863221" cy="720000"/>
          </a:xfrm>
        </p:spPr>
        <p:txBody>
          <a:bodyPr/>
          <a:lstStyle/>
          <a:p>
            <a:r>
              <a:rPr lang="en-US" dirty="0"/>
              <a:t>Solution</a:t>
            </a:r>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bwMode="black">
          <a:xfrm>
            <a:off x="5486401" y="2165131"/>
            <a:ext cx="6411308" cy="4242869"/>
          </a:xfrm>
        </p:spPr>
        <p:txBody>
          <a:bodyPr>
            <a:normAutofit/>
          </a:bodyPr>
          <a:lstStyle/>
          <a:p>
            <a:r>
              <a:rPr lang="en-US" dirty="0"/>
              <a:t> </a:t>
            </a:r>
            <a:r>
              <a:rPr lang="en-US" dirty="0" err="1"/>
              <a:t>WellnessQ</a:t>
            </a:r>
            <a:r>
              <a:rPr lang="en-US" dirty="0"/>
              <a:t> automates the queue into virtual one so that the patient does not have to stay anxious for its turn for long. It can track the people those are there before and stay alert about its turn. we as well as send the certificate of people who tested negative. </a:t>
            </a:r>
            <a:br>
              <a:rPr lang="en-US" dirty="0"/>
            </a:br>
            <a:r>
              <a:rPr lang="en-US" dirty="0"/>
              <a:t>Apart from the Covid-19 patients, it can also help the other category of health  department. which will facilitate patients to stay safe while maintaining safe social distancing.</a:t>
            </a:r>
          </a:p>
        </p:txBody>
      </p:sp>
      <p:sp>
        <p:nvSpPr>
          <p:cNvPr id="5" name="Slide Number Placeholder 4">
            <a:extLst>
              <a:ext uri="{FF2B5EF4-FFF2-40B4-BE49-F238E27FC236}">
                <a16:creationId xmlns:a16="http://schemas.microsoft.com/office/drawing/2014/main" id="{350FC2AC-377D-452C-9D03-2F9F7AC5B560}"/>
              </a:ext>
            </a:extLst>
          </p:cNvPr>
          <p:cNvSpPr>
            <a:spLocks noGrp="1"/>
          </p:cNvSpPr>
          <p:nvPr>
            <p:ph type="sldNum" sz="quarter" idx="12"/>
          </p:nvPr>
        </p:nvSpPr>
        <p:spPr/>
        <p:txBody>
          <a:bodyPr/>
          <a:lstStyle/>
          <a:p>
            <a:r>
              <a:rPr lang="en-US" dirty="0"/>
              <a:t>page </a:t>
            </a:r>
            <a:fld id="{19B51A1E-902D-48AF-9020-955120F399B6}" type="slidenum">
              <a:rPr lang="en-US" smtClean="0"/>
              <a:pPr/>
              <a:t>6</a:t>
            </a:fld>
            <a:endParaRPr lang="en-US" dirty="0"/>
          </a:p>
        </p:txBody>
      </p:sp>
    </p:spTree>
    <p:extLst>
      <p:ext uri="{BB962C8B-B14F-4D97-AF65-F5344CB8AC3E}">
        <p14:creationId xmlns:p14="http://schemas.microsoft.com/office/powerpoint/2010/main" val="2497950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rm and blood pressure machine reading scale">
            <a:extLst>
              <a:ext uri="{FF2B5EF4-FFF2-40B4-BE49-F238E27FC236}">
                <a16:creationId xmlns:a16="http://schemas.microsoft.com/office/drawing/2014/main" id="{4B4A8784-FED8-4626-8883-762E38E9655D}"/>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422414" y="136525"/>
            <a:ext cx="8473108" cy="6573927"/>
          </a:xfrm>
        </p:spPr>
      </p:pic>
      <p:sp>
        <p:nvSpPr>
          <p:cNvPr id="20" name="Rectangle 19">
            <a:extLst>
              <a:ext uri="{FF2B5EF4-FFF2-40B4-BE49-F238E27FC236}">
                <a16:creationId xmlns:a16="http://schemas.microsoft.com/office/drawing/2014/main" id="{C737364B-3FFB-4CAE-B936-630FCC5E93B5}"/>
              </a:ext>
              <a:ext uri="{C183D7F6-B498-43B3-948B-1728B52AA6E4}">
                <adec:decorative xmlns:adec="http://schemas.microsoft.com/office/drawing/2017/decorative" val="1"/>
              </a:ext>
            </a:extLst>
          </p:cNvPr>
          <p:cNvSpPr/>
          <p:nvPr/>
        </p:nvSpPr>
        <p:spPr bwMode="invGray">
          <a:xfrm rot="5400000">
            <a:off x="180321" y="357266"/>
            <a:ext cx="6573926" cy="613244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9D4394E-B587-4CD9-96D1-650A82CA0197}"/>
              </a:ext>
            </a:extLst>
          </p:cNvPr>
          <p:cNvSpPr>
            <a:spLocks noGrp="1"/>
          </p:cNvSpPr>
          <p:nvPr>
            <p:ph type="ctrTitle"/>
          </p:nvPr>
        </p:nvSpPr>
        <p:spPr bwMode="black">
          <a:xfrm>
            <a:off x="1137178" y="996428"/>
            <a:ext cx="3863221" cy="554076"/>
          </a:xfrm>
        </p:spPr>
        <p:txBody>
          <a:bodyPr>
            <a:normAutofit fontScale="90000"/>
          </a:bodyPr>
          <a:lstStyle/>
          <a:p>
            <a:r>
              <a:rPr lang="en-US" dirty="0" err="1"/>
              <a:t>WellnessQ</a:t>
            </a:r>
            <a:endParaRPr lang="en-US" dirty="0"/>
          </a:p>
        </p:txBody>
      </p:sp>
      <p:sp>
        <p:nvSpPr>
          <p:cNvPr id="5" name="Slide Number Placeholder 4">
            <a:extLst>
              <a:ext uri="{FF2B5EF4-FFF2-40B4-BE49-F238E27FC236}">
                <a16:creationId xmlns:a16="http://schemas.microsoft.com/office/drawing/2014/main" id="{620431BB-7E59-4D2E-B4E7-CA454CF90122}"/>
              </a:ext>
            </a:extLst>
          </p:cNvPr>
          <p:cNvSpPr>
            <a:spLocks noGrp="1"/>
          </p:cNvSpPr>
          <p:nvPr>
            <p:ph type="sldNum" sz="quarter" idx="12"/>
          </p:nvPr>
        </p:nvSpPr>
        <p:spPr>
          <a:xfrm>
            <a:off x="8610600" y="6327013"/>
            <a:ext cx="2743200" cy="394462"/>
          </a:xfrm>
        </p:spPr>
        <p:txBody>
          <a:bodyPr/>
          <a:lstStyle/>
          <a:p>
            <a:r>
              <a:rPr lang="en-US" dirty="0"/>
              <a:t>page </a:t>
            </a:r>
            <a:fld id="{19B51A1E-902D-48AF-9020-955120F399B6}" type="slidenum">
              <a:rPr lang="en-US" smtClean="0"/>
              <a:pPr/>
              <a:t>7</a:t>
            </a:fld>
            <a:endParaRPr lang="en-US" dirty="0"/>
          </a:p>
        </p:txBody>
      </p:sp>
      <p:sp>
        <p:nvSpPr>
          <p:cNvPr id="2" name="TextBox 1">
            <a:extLst>
              <a:ext uri="{FF2B5EF4-FFF2-40B4-BE49-F238E27FC236}">
                <a16:creationId xmlns:a16="http://schemas.microsoft.com/office/drawing/2014/main" id="{245FD48E-B91B-46AE-8B68-CE6B23140AEE}"/>
              </a:ext>
            </a:extLst>
          </p:cNvPr>
          <p:cNvSpPr txBox="1"/>
          <p:nvPr/>
        </p:nvSpPr>
        <p:spPr>
          <a:xfrm>
            <a:off x="422414" y="2133152"/>
            <a:ext cx="5968448" cy="3477875"/>
          </a:xfrm>
          <a:prstGeom prst="rect">
            <a:avLst/>
          </a:prstGeom>
          <a:noFill/>
        </p:spPr>
        <p:txBody>
          <a:bodyPr wrap="square" rtlCol="0">
            <a:spAutoFit/>
          </a:bodyPr>
          <a:lstStyle/>
          <a:p>
            <a:r>
              <a:rPr lang="en-US" dirty="0">
                <a:solidFill>
                  <a:schemeClr val="bg1"/>
                </a:solidFill>
              </a:rPr>
              <a:t> 1. </a:t>
            </a:r>
            <a:r>
              <a:rPr lang="en-US" sz="2000" dirty="0">
                <a:solidFill>
                  <a:schemeClr val="bg1"/>
                </a:solidFill>
              </a:rPr>
              <a:t>Multiple categories: one category will be covid19 </a:t>
            </a:r>
          </a:p>
          <a:p>
            <a:r>
              <a:rPr lang="en-US" sz="2000" dirty="0">
                <a:solidFill>
                  <a:schemeClr val="bg1"/>
                </a:solidFill>
              </a:rPr>
              <a:t> 2. Inside that the user has to answer certain questions </a:t>
            </a:r>
          </a:p>
          <a:p>
            <a:r>
              <a:rPr lang="en-US" sz="2000" dirty="0">
                <a:solidFill>
                  <a:schemeClr val="bg1"/>
                </a:solidFill>
              </a:rPr>
              <a:t> 3. Recommend the user with the list of test/Health       facility centers near</a:t>
            </a:r>
          </a:p>
          <a:p>
            <a:r>
              <a:rPr lang="en-US" sz="2000" dirty="0">
                <a:solidFill>
                  <a:schemeClr val="bg1"/>
                </a:solidFill>
              </a:rPr>
              <a:t> 4. Option to select an appointment slot time</a:t>
            </a:r>
            <a:br>
              <a:rPr lang="en-US" sz="2000" dirty="0">
                <a:solidFill>
                  <a:schemeClr val="bg1"/>
                </a:solidFill>
              </a:rPr>
            </a:br>
            <a:r>
              <a:rPr lang="en-US" sz="2000" dirty="0">
                <a:solidFill>
                  <a:schemeClr val="bg1"/>
                </a:solidFill>
              </a:rPr>
              <a:t> 5. In that slot, option to view number of people in Queue                </a:t>
            </a:r>
          </a:p>
          <a:p>
            <a:r>
              <a:rPr lang="en-US" sz="2000" dirty="0">
                <a:solidFill>
                  <a:schemeClr val="bg1"/>
                </a:solidFill>
              </a:rPr>
              <a:t> 6. Request for queue Token </a:t>
            </a:r>
            <a:br>
              <a:rPr lang="en-US" sz="2000" dirty="0">
                <a:solidFill>
                  <a:schemeClr val="bg1"/>
                </a:solidFill>
              </a:rPr>
            </a:br>
            <a:r>
              <a:rPr lang="en-US" sz="2000" dirty="0">
                <a:solidFill>
                  <a:schemeClr val="bg1"/>
                </a:solidFill>
              </a:rPr>
              <a:t> 7. Option track users turn </a:t>
            </a:r>
            <a:br>
              <a:rPr lang="en-US" sz="2000" dirty="0">
                <a:solidFill>
                  <a:schemeClr val="bg1"/>
                </a:solidFill>
              </a:rPr>
            </a:br>
            <a:r>
              <a:rPr lang="en-US" sz="2000" dirty="0">
                <a:solidFill>
                  <a:schemeClr val="bg1"/>
                </a:solidFill>
              </a:rPr>
              <a:t> 8. Responsive notification alert </a:t>
            </a:r>
          </a:p>
          <a:p>
            <a:r>
              <a:rPr lang="en-US" sz="2000" dirty="0">
                <a:solidFill>
                  <a:schemeClr val="bg1"/>
                </a:solidFill>
              </a:rPr>
              <a:t> 9. Downloading certificate for Tested negative reports </a:t>
            </a:r>
            <a:endParaRPr lang="en-IN" sz="2000" dirty="0">
              <a:solidFill>
                <a:schemeClr val="bg1"/>
              </a:solidFill>
            </a:endParaRPr>
          </a:p>
        </p:txBody>
      </p:sp>
      <p:sp>
        <p:nvSpPr>
          <p:cNvPr id="7" name="Subtitle 6">
            <a:extLst>
              <a:ext uri="{FF2B5EF4-FFF2-40B4-BE49-F238E27FC236}">
                <a16:creationId xmlns:a16="http://schemas.microsoft.com/office/drawing/2014/main" id="{FEC080F3-C69A-4C72-8B83-4B4C0A7D20DC}"/>
              </a:ext>
            </a:extLst>
          </p:cNvPr>
          <p:cNvSpPr>
            <a:spLocks noGrp="1"/>
          </p:cNvSpPr>
          <p:nvPr>
            <p:ph type="subTitle" idx="1"/>
          </p:nvPr>
        </p:nvSpPr>
        <p:spPr/>
        <p:txBody>
          <a:bodyPr/>
          <a:lstStyle/>
          <a:p>
            <a:r>
              <a:rPr lang="en-US" dirty="0"/>
              <a:t>Team</a:t>
            </a:r>
            <a:br>
              <a:rPr lang="en-US" dirty="0"/>
            </a:br>
            <a:r>
              <a:rPr lang="en-US" dirty="0"/>
              <a:t> Binary Nova</a:t>
            </a:r>
            <a:endParaRPr lang="en-IN" dirty="0"/>
          </a:p>
        </p:txBody>
      </p:sp>
    </p:spTree>
    <p:extLst>
      <p:ext uri="{BB962C8B-B14F-4D97-AF65-F5344CB8AC3E}">
        <p14:creationId xmlns:p14="http://schemas.microsoft.com/office/powerpoint/2010/main" val="4002911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rial image of computer laptop keyboard and clipboard with form on it.  Also contains hands folded.">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5277678" y="136525"/>
            <a:ext cx="5676382" cy="6584950"/>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2868648" y="-2335697"/>
            <a:ext cx="6584950" cy="11529393"/>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dirty="0"/>
              <a:t>page </a:t>
            </a:r>
            <a:fld id="{19B51A1E-902D-48AF-9020-955120F399B6}" type="slidenum">
              <a:rPr lang="en-US" smtClean="0"/>
              <a:pPr/>
              <a:t>8</a:t>
            </a:fld>
            <a:endParaRPr lang="en-US" dirty="0"/>
          </a:p>
        </p:txBody>
      </p:sp>
      <p:sp>
        <p:nvSpPr>
          <p:cNvPr id="6" name="TextBox 5">
            <a:extLst>
              <a:ext uri="{FF2B5EF4-FFF2-40B4-BE49-F238E27FC236}">
                <a16:creationId xmlns:a16="http://schemas.microsoft.com/office/drawing/2014/main" id="{48B0B78D-3437-4224-893D-032A0EC05A1A}"/>
              </a:ext>
            </a:extLst>
          </p:cNvPr>
          <p:cNvSpPr txBox="1"/>
          <p:nvPr/>
        </p:nvSpPr>
        <p:spPr>
          <a:xfrm>
            <a:off x="1080603" y="1006968"/>
            <a:ext cx="4855817" cy="830997"/>
          </a:xfrm>
          <a:prstGeom prst="rect">
            <a:avLst/>
          </a:prstGeom>
          <a:noFill/>
        </p:spPr>
        <p:txBody>
          <a:bodyPr wrap="square" rtlCol="0">
            <a:spAutoFit/>
          </a:bodyPr>
          <a:lstStyle/>
          <a:p>
            <a:r>
              <a:rPr lang="en-US" sz="4800" b="1" dirty="0">
                <a:solidFill>
                  <a:schemeClr val="bg1"/>
                </a:solidFill>
                <a:effectLst>
                  <a:outerShdw blurRad="38100" dist="38100" dir="2700000" algn="tl">
                    <a:srgbClr val="000000">
                      <a:alpha val="43137"/>
                    </a:srgbClr>
                  </a:outerShdw>
                </a:effectLst>
              </a:rPr>
              <a:t>RoadMap</a:t>
            </a:r>
            <a:endParaRPr lang="en-IN" sz="4800" b="1" dirty="0">
              <a:solidFill>
                <a:schemeClr val="bg1"/>
              </a:solidFill>
              <a:effectLst>
                <a:outerShdw blurRad="38100" dist="38100" dir="2700000" algn="tl">
                  <a:srgbClr val="000000">
                    <a:alpha val="43137"/>
                  </a:srgbClr>
                </a:outerShdw>
              </a:effectLst>
            </a:endParaRPr>
          </a:p>
        </p:txBody>
      </p:sp>
      <p:sp>
        <p:nvSpPr>
          <p:cNvPr id="7" name="Arrow: Pentagon 6">
            <a:extLst>
              <a:ext uri="{FF2B5EF4-FFF2-40B4-BE49-F238E27FC236}">
                <a16:creationId xmlns:a16="http://schemas.microsoft.com/office/drawing/2014/main" id="{CE53D936-DBDA-4870-B65F-3D1571CA3C15}"/>
              </a:ext>
            </a:extLst>
          </p:cNvPr>
          <p:cNvSpPr/>
          <p:nvPr/>
        </p:nvSpPr>
        <p:spPr>
          <a:xfrm>
            <a:off x="396426" y="2097156"/>
            <a:ext cx="3339547" cy="1123121"/>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Chevron 7">
            <a:extLst>
              <a:ext uri="{FF2B5EF4-FFF2-40B4-BE49-F238E27FC236}">
                <a16:creationId xmlns:a16="http://schemas.microsoft.com/office/drawing/2014/main" id="{0D582E30-DC51-4E33-94EE-6F3EBED7411E}"/>
              </a:ext>
            </a:extLst>
          </p:cNvPr>
          <p:cNvSpPr/>
          <p:nvPr/>
        </p:nvSpPr>
        <p:spPr>
          <a:xfrm>
            <a:off x="3508512" y="2097156"/>
            <a:ext cx="2842591" cy="1123121"/>
          </a:xfrm>
          <a:prstGeom prst="chevron">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2F98B4A6-BED0-4DAD-BC64-1BB56C48D718}"/>
              </a:ext>
            </a:extLst>
          </p:cNvPr>
          <p:cNvSpPr/>
          <p:nvPr/>
        </p:nvSpPr>
        <p:spPr>
          <a:xfrm>
            <a:off x="6192079" y="2097157"/>
            <a:ext cx="3339548" cy="1123121"/>
          </a:xfrm>
          <a:prstGeom prst="chevro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urved Left 10">
            <a:extLst>
              <a:ext uri="{FF2B5EF4-FFF2-40B4-BE49-F238E27FC236}">
                <a16:creationId xmlns:a16="http://schemas.microsoft.com/office/drawing/2014/main" id="{B7974A22-80F8-4B06-B7F6-96DEE6C20139}"/>
              </a:ext>
            </a:extLst>
          </p:cNvPr>
          <p:cNvSpPr/>
          <p:nvPr/>
        </p:nvSpPr>
        <p:spPr>
          <a:xfrm>
            <a:off x="9780104" y="2196548"/>
            <a:ext cx="2136913" cy="3399182"/>
          </a:xfrm>
          <a:prstGeom prst="curvedLef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Pentagon 12">
            <a:extLst>
              <a:ext uri="{FF2B5EF4-FFF2-40B4-BE49-F238E27FC236}">
                <a16:creationId xmlns:a16="http://schemas.microsoft.com/office/drawing/2014/main" id="{18C5E90D-F494-4FD9-9CFC-6C12EDA1B0FF}"/>
              </a:ext>
            </a:extLst>
          </p:cNvPr>
          <p:cNvSpPr/>
          <p:nvPr/>
        </p:nvSpPr>
        <p:spPr>
          <a:xfrm flipH="1">
            <a:off x="6450547" y="4472607"/>
            <a:ext cx="3235187" cy="1123121"/>
          </a:xfrm>
          <a:prstGeom prst="homePlat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Chevron 13">
            <a:extLst>
              <a:ext uri="{FF2B5EF4-FFF2-40B4-BE49-F238E27FC236}">
                <a16:creationId xmlns:a16="http://schemas.microsoft.com/office/drawing/2014/main" id="{209E6578-11F9-4056-AD50-23501D6324DB}"/>
              </a:ext>
            </a:extLst>
          </p:cNvPr>
          <p:cNvSpPr/>
          <p:nvPr/>
        </p:nvSpPr>
        <p:spPr>
          <a:xfrm flipH="1">
            <a:off x="3723052" y="4472607"/>
            <a:ext cx="2842590" cy="1123121"/>
          </a:xfrm>
          <a:prstGeom prst="chevron">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D5BCB05C-7EC4-4C01-AA62-042C1E2EF44C}"/>
              </a:ext>
            </a:extLst>
          </p:cNvPr>
          <p:cNvSpPr/>
          <p:nvPr/>
        </p:nvSpPr>
        <p:spPr>
          <a:xfrm flipH="1">
            <a:off x="1520687" y="4472608"/>
            <a:ext cx="2395330" cy="1123121"/>
          </a:xfrm>
          <a:prstGeom prst="chevr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Explosion: 14 Points 15">
            <a:extLst>
              <a:ext uri="{FF2B5EF4-FFF2-40B4-BE49-F238E27FC236}">
                <a16:creationId xmlns:a16="http://schemas.microsoft.com/office/drawing/2014/main" id="{E5C7BFCE-B6E8-4710-A0EF-9EF7C43E76B7}"/>
              </a:ext>
            </a:extLst>
          </p:cNvPr>
          <p:cNvSpPr/>
          <p:nvPr/>
        </p:nvSpPr>
        <p:spPr>
          <a:xfrm>
            <a:off x="89452" y="3637723"/>
            <a:ext cx="2290967" cy="2425147"/>
          </a:xfrm>
          <a:prstGeom prst="irregularSeal2">
            <a:avLst/>
          </a:prstGeom>
          <a:blipFill dpi="0" rotWithShape="1">
            <a:blip r:embed="rId4">
              <a:alphaModFix amt="47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B8E7F1B-CC80-4C9E-84D2-5275F5B047DE}"/>
              </a:ext>
            </a:extLst>
          </p:cNvPr>
          <p:cNvSpPr txBox="1"/>
          <p:nvPr/>
        </p:nvSpPr>
        <p:spPr>
          <a:xfrm>
            <a:off x="779082" y="2196548"/>
            <a:ext cx="2247383" cy="923330"/>
          </a:xfrm>
          <a:prstGeom prst="rect">
            <a:avLst/>
          </a:prstGeom>
          <a:noFill/>
        </p:spPr>
        <p:txBody>
          <a:bodyPr wrap="square" rtlCol="0">
            <a:spAutoFit/>
          </a:bodyPr>
          <a:lstStyle/>
          <a:p>
            <a:r>
              <a:rPr lang="en-IN" dirty="0">
                <a:solidFill>
                  <a:schemeClr val="bg1"/>
                </a:solidFill>
              </a:rPr>
              <a:t>Analysing the need for virtual  queue at Wellness </a:t>
            </a:r>
            <a:r>
              <a:rPr lang="en-IN" dirty="0" err="1">
                <a:solidFill>
                  <a:schemeClr val="bg1"/>
                </a:solidFill>
              </a:rPr>
              <a:t>center</a:t>
            </a:r>
            <a:endParaRPr lang="en-IN" dirty="0">
              <a:solidFill>
                <a:schemeClr val="bg1"/>
              </a:solidFill>
            </a:endParaRPr>
          </a:p>
        </p:txBody>
      </p:sp>
      <p:sp>
        <p:nvSpPr>
          <p:cNvPr id="3" name="TextBox 2">
            <a:extLst>
              <a:ext uri="{FF2B5EF4-FFF2-40B4-BE49-F238E27FC236}">
                <a16:creationId xmlns:a16="http://schemas.microsoft.com/office/drawing/2014/main" id="{6D140DE5-8450-438F-81D7-7B59A711C2E6}"/>
              </a:ext>
            </a:extLst>
          </p:cNvPr>
          <p:cNvSpPr txBox="1"/>
          <p:nvPr/>
        </p:nvSpPr>
        <p:spPr>
          <a:xfrm>
            <a:off x="4020275" y="2196548"/>
            <a:ext cx="2047565" cy="923330"/>
          </a:xfrm>
          <a:prstGeom prst="rect">
            <a:avLst/>
          </a:prstGeom>
          <a:noFill/>
        </p:spPr>
        <p:txBody>
          <a:bodyPr wrap="square" rtlCol="0">
            <a:spAutoFit/>
          </a:bodyPr>
          <a:lstStyle/>
          <a:p>
            <a:r>
              <a:rPr lang="en-IN" dirty="0">
                <a:solidFill>
                  <a:schemeClr val="bg1"/>
                </a:solidFill>
              </a:rPr>
              <a:t>Designing service integration and software solutions</a:t>
            </a:r>
          </a:p>
        </p:txBody>
      </p:sp>
      <p:sp>
        <p:nvSpPr>
          <p:cNvPr id="4" name="TextBox 3">
            <a:extLst>
              <a:ext uri="{FF2B5EF4-FFF2-40B4-BE49-F238E27FC236}">
                <a16:creationId xmlns:a16="http://schemas.microsoft.com/office/drawing/2014/main" id="{621AD147-6EB2-4B4C-939F-0BECF71F1DEC}"/>
              </a:ext>
            </a:extLst>
          </p:cNvPr>
          <p:cNvSpPr txBox="1"/>
          <p:nvPr/>
        </p:nvSpPr>
        <p:spPr>
          <a:xfrm>
            <a:off x="6544918" y="2196548"/>
            <a:ext cx="2875206" cy="923330"/>
          </a:xfrm>
          <a:prstGeom prst="rect">
            <a:avLst/>
          </a:prstGeom>
          <a:noFill/>
        </p:spPr>
        <p:txBody>
          <a:bodyPr wrap="square" rtlCol="0">
            <a:spAutoFit/>
          </a:bodyPr>
          <a:lstStyle/>
          <a:p>
            <a:r>
              <a:rPr lang="en-IN" dirty="0">
                <a:solidFill>
                  <a:schemeClr val="bg1"/>
                </a:solidFill>
              </a:rPr>
              <a:t>Installation setup of deployable  spring boot backend and native android </a:t>
            </a:r>
          </a:p>
        </p:txBody>
      </p:sp>
      <p:sp>
        <p:nvSpPr>
          <p:cNvPr id="17" name="TextBox 16">
            <a:extLst>
              <a:ext uri="{FF2B5EF4-FFF2-40B4-BE49-F238E27FC236}">
                <a16:creationId xmlns:a16="http://schemas.microsoft.com/office/drawing/2014/main" id="{DFE2471C-951C-4554-BAD6-63D7CA393A34}"/>
              </a:ext>
            </a:extLst>
          </p:cNvPr>
          <p:cNvSpPr txBox="1"/>
          <p:nvPr/>
        </p:nvSpPr>
        <p:spPr>
          <a:xfrm>
            <a:off x="10085474" y="2534478"/>
            <a:ext cx="1453856" cy="2585323"/>
          </a:xfrm>
          <a:prstGeom prst="rect">
            <a:avLst/>
          </a:prstGeom>
          <a:solidFill>
            <a:schemeClr val="accent5">
              <a:lumMod val="50000"/>
              <a:alpha val="49000"/>
            </a:schemeClr>
          </a:solidFill>
        </p:spPr>
        <p:txBody>
          <a:bodyPr wrap="square" rtlCol="0">
            <a:spAutoFit/>
          </a:bodyPr>
          <a:lstStyle/>
          <a:p>
            <a:r>
              <a:rPr lang="en-IN" dirty="0">
                <a:solidFill>
                  <a:schemeClr val="bg1"/>
                </a:solidFill>
                <a:effectLst>
                  <a:outerShdw blurRad="38100" dist="38100" dir="2700000" algn="tl">
                    <a:srgbClr val="000000">
                      <a:alpha val="43137"/>
                    </a:srgbClr>
                  </a:outerShdw>
                </a:effectLst>
              </a:rPr>
              <a:t>API development </a:t>
            </a:r>
            <a:br>
              <a:rPr lang="en-IN" dirty="0">
                <a:solidFill>
                  <a:schemeClr val="bg1"/>
                </a:solidFill>
                <a:effectLst>
                  <a:outerShdw blurRad="38100" dist="38100" dir="2700000" algn="tl">
                    <a:srgbClr val="000000">
                      <a:alpha val="43137"/>
                    </a:srgbClr>
                  </a:outerShdw>
                </a:effectLst>
              </a:rPr>
            </a:br>
            <a:r>
              <a:rPr lang="en-IN" dirty="0">
                <a:solidFill>
                  <a:schemeClr val="bg1"/>
                </a:solidFill>
                <a:effectLst>
                  <a:outerShdw blurRad="38100" dist="38100" dir="2700000" algn="tl">
                    <a:srgbClr val="000000">
                      <a:alpha val="43137"/>
                    </a:srgbClr>
                  </a:outerShdw>
                </a:effectLst>
              </a:rPr>
              <a:t>Connection to MongoDB</a:t>
            </a:r>
          </a:p>
          <a:p>
            <a:r>
              <a:rPr lang="en-IN" dirty="0">
                <a:solidFill>
                  <a:schemeClr val="bg1"/>
                </a:solidFill>
                <a:effectLst>
                  <a:outerShdw blurRad="38100" dist="38100" dir="2700000" algn="tl">
                    <a:srgbClr val="000000">
                      <a:alpha val="43137"/>
                    </a:srgbClr>
                  </a:outerShdw>
                </a:effectLst>
              </a:rPr>
              <a:t>Android Frontend login and dashboard</a:t>
            </a:r>
          </a:p>
          <a:p>
            <a:r>
              <a:rPr lang="en-IN" dirty="0">
                <a:solidFill>
                  <a:schemeClr val="bg1"/>
                </a:solidFill>
                <a:effectLst>
                  <a:outerShdw blurRad="38100" dist="38100" dir="2700000" algn="tl">
                    <a:srgbClr val="000000">
                      <a:alpha val="43137"/>
                    </a:srgbClr>
                  </a:outerShdw>
                </a:effectLst>
              </a:rPr>
              <a:t>integration</a:t>
            </a:r>
          </a:p>
        </p:txBody>
      </p:sp>
      <p:sp>
        <p:nvSpPr>
          <p:cNvPr id="18" name="TextBox 17">
            <a:extLst>
              <a:ext uri="{FF2B5EF4-FFF2-40B4-BE49-F238E27FC236}">
                <a16:creationId xmlns:a16="http://schemas.microsoft.com/office/drawing/2014/main" id="{5A652788-DBC8-4FBC-BD51-D2471D9AD28E}"/>
              </a:ext>
            </a:extLst>
          </p:cNvPr>
          <p:cNvSpPr txBox="1"/>
          <p:nvPr/>
        </p:nvSpPr>
        <p:spPr>
          <a:xfrm>
            <a:off x="7084996" y="4572502"/>
            <a:ext cx="2415208" cy="923330"/>
          </a:xfrm>
          <a:prstGeom prst="rect">
            <a:avLst/>
          </a:prstGeom>
          <a:noFill/>
        </p:spPr>
        <p:txBody>
          <a:bodyPr wrap="square" rtlCol="0">
            <a:spAutoFit/>
          </a:bodyPr>
          <a:lstStyle/>
          <a:p>
            <a:r>
              <a:rPr lang="en-IN" dirty="0">
                <a:solidFill>
                  <a:schemeClr val="bg1"/>
                </a:solidFill>
              </a:rPr>
              <a:t>FCM Location service enablement and push notification setup</a:t>
            </a:r>
          </a:p>
        </p:txBody>
      </p:sp>
      <p:sp>
        <p:nvSpPr>
          <p:cNvPr id="19" name="TextBox 18">
            <a:extLst>
              <a:ext uri="{FF2B5EF4-FFF2-40B4-BE49-F238E27FC236}">
                <a16:creationId xmlns:a16="http://schemas.microsoft.com/office/drawing/2014/main" id="{F2568E91-2B3F-4A1B-800C-45F4D1D94D65}"/>
              </a:ext>
            </a:extLst>
          </p:cNvPr>
          <p:cNvSpPr txBox="1"/>
          <p:nvPr/>
        </p:nvSpPr>
        <p:spPr>
          <a:xfrm>
            <a:off x="4221387" y="4572502"/>
            <a:ext cx="2401902" cy="923330"/>
          </a:xfrm>
          <a:prstGeom prst="rect">
            <a:avLst/>
          </a:prstGeom>
          <a:noFill/>
        </p:spPr>
        <p:txBody>
          <a:bodyPr wrap="square" rtlCol="0">
            <a:spAutoFit/>
          </a:bodyPr>
          <a:lstStyle/>
          <a:p>
            <a:r>
              <a:rPr lang="en-IN" dirty="0" err="1">
                <a:solidFill>
                  <a:schemeClr val="bg1"/>
                </a:solidFill>
              </a:rPr>
              <a:t>WellnessQ</a:t>
            </a:r>
            <a:r>
              <a:rPr lang="en-IN" dirty="0">
                <a:solidFill>
                  <a:schemeClr val="bg1"/>
                </a:solidFill>
              </a:rPr>
              <a:t> Feature testing and Development</a:t>
            </a:r>
          </a:p>
        </p:txBody>
      </p:sp>
      <p:sp>
        <p:nvSpPr>
          <p:cNvPr id="20" name="TextBox 19">
            <a:extLst>
              <a:ext uri="{FF2B5EF4-FFF2-40B4-BE49-F238E27FC236}">
                <a16:creationId xmlns:a16="http://schemas.microsoft.com/office/drawing/2014/main" id="{B614205D-FC5E-4FF1-9D49-A210875B231A}"/>
              </a:ext>
            </a:extLst>
          </p:cNvPr>
          <p:cNvSpPr txBox="1"/>
          <p:nvPr/>
        </p:nvSpPr>
        <p:spPr>
          <a:xfrm>
            <a:off x="2144573" y="4395399"/>
            <a:ext cx="1192231" cy="1200329"/>
          </a:xfrm>
          <a:prstGeom prst="rect">
            <a:avLst/>
          </a:prstGeom>
          <a:noFill/>
        </p:spPr>
        <p:txBody>
          <a:bodyPr wrap="square" rtlCol="0">
            <a:spAutoFit/>
          </a:bodyPr>
          <a:lstStyle/>
          <a:p>
            <a:r>
              <a:rPr lang="en-IN" dirty="0">
                <a:solidFill>
                  <a:schemeClr val="bg1"/>
                </a:solidFill>
              </a:rPr>
              <a:t>Review </a:t>
            </a:r>
            <a:br>
              <a:rPr lang="en-IN" dirty="0">
                <a:solidFill>
                  <a:schemeClr val="bg1"/>
                </a:solidFill>
              </a:rPr>
            </a:br>
            <a:r>
              <a:rPr lang="en-IN" dirty="0">
                <a:solidFill>
                  <a:schemeClr val="bg1"/>
                </a:solidFill>
              </a:rPr>
              <a:t>Android app and Deploy</a:t>
            </a:r>
          </a:p>
        </p:txBody>
      </p:sp>
      <p:sp>
        <p:nvSpPr>
          <p:cNvPr id="21" name="TextBox 20">
            <a:extLst>
              <a:ext uri="{FF2B5EF4-FFF2-40B4-BE49-F238E27FC236}">
                <a16:creationId xmlns:a16="http://schemas.microsoft.com/office/drawing/2014/main" id="{A6D245EA-7B3D-4600-A51D-52F8E1191108}"/>
              </a:ext>
            </a:extLst>
          </p:cNvPr>
          <p:cNvSpPr txBox="1"/>
          <p:nvPr/>
        </p:nvSpPr>
        <p:spPr>
          <a:xfrm>
            <a:off x="630071" y="4572501"/>
            <a:ext cx="1471321" cy="646331"/>
          </a:xfrm>
          <a:prstGeom prst="rect">
            <a:avLst/>
          </a:prstGeom>
          <a:noFill/>
        </p:spPr>
        <p:txBody>
          <a:bodyPr wrap="square" rtlCol="0">
            <a:spAutoFit/>
          </a:bodyPr>
          <a:lstStyle/>
          <a:p>
            <a:r>
              <a:rPr lang="en-IN" i="1" dirty="0">
                <a:solidFill>
                  <a:srgbClr val="FFFF00"/>
                </a:solidFill>
              </a:rPr>
              <a:t>Kudos</a:t>
            </a:r>
            <a:r>
              <a:rPr lang="en-IN" dirty="0">
                <a:solidFill>
                  <a:schemeClr val="bg1"/>
                </a:solidFill>
              </a:rPr>
              <a:t>!</a:t>
            </a:r>
            <a:br>
              <a:rPr lang="en-IN" dirty="0">
                <a:solidFill>
                  <a:schemeClr val="bg1"/>
                </a:solidFill>
              </a:rPr>
            </a:br>
            <a:r>
              <a:rPr lang="en-IN" dirty="0">
                <a:solidFill>
                  <a:schemeClr val="bg1"/>
                </a:solidFill>
              </a:rPr>
              <a:t>Completed</a:t>
            </a:r>
          </a:p>
        </p:txBody>
      </p:sp>
    </p:spTree>
    <p:extLst>
      <p:ext uri="{BB962C8B-B14F-4D97-AF65-F5344CB8AC3E}">
        <p14:creationId xmlns:p14="http://schemas.microsoft.com/office/powerpoint/2010/main" val="1293483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Eye checking machine used at optomotrists office with the patient chair in background and a hand under the machine.">
            <a:extLst>
              <a:ext uri="{FF2B5EF4-FFF2-40B4-BE49-F238E27FC236}">
                <a16:creationId xmlns:a16="http://schemas.microsoft.com/office/drawing/2014/main" id="{C675E008-A5DF-4639-84DF-6071C1580BB4}"/>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8" name="Picture Placeholder 7" descr="Arial image of laptop computer keyboard and an arm resting on the table">
            <a:extLst>
              <a:ext uri="{FF2B5EF4-FFF2-40B4-BE49-F238E27FC236}">
                <a16:creationId xmlns:a16="http://schemas.microsoft.com/office/drawing/2014/main" id="{F0CDEBE3-63F4-4845-BE8F-EF94E696570B}"/>
              </a:ext>
            </a:extLst>
          </p:cNvPr>
          <p:cNvPicPr>
            <a:picLocks noGrp="1" noChangeAspect="1"/>
          </p:cNvPicPr>
          <p:nvPr>
            <p:ph type="pic" sz="quarter" idx="10"/>
          </p:nvPr>
        </p:nvPicPr>
        <p:blipFill rotWithShape="1">
          <a:blip r:embed="rId4" cstate="screen">
            <a:extLst>
              <a:ext uri="{28A0092B-C50C-407E-A947-70E740481C1C}">
                <a14:useLocalDpi xmlns:a14="http://schemas.microsoft.com/office/drawing/2010/main"/>
              </a:ext>
            </a:extLst>
          </a:blip>
          <a:srcRect/>
          <a:stretch/>
        </p:blipFill>
        <p:spPr>
          <a:xfrm flipH="1" flipV="1">
            <a:off x="6641052" y="136525"/>
            <a:ext cx="4313008" cy="6584950"/>
          </a:xfrm>
        </p:spPr>
      </p:pic>
      <p:sp>
        <p:nvSpPr>
          <p:cNvPr id="9" name="Rectangle 8">
            <a:extLst>
              <a:ext uri="{FF2B5EF4-FFF2-40B4-BE49-F238E27FC236}">
                <a16:creationId xmlns:a16="http://schemas.microsoft.com/office/drawing/2014/main" id="{3C4C820F-048F-4850-8903-A21A509419E9}"/>
              </a:ext>
              <a:ext uri="{C183D7F6-B498-43B3-948B-1728B52AA6E4}">
                <adec:decorative xmlns:adec="http://schemas.microsoft.com/office/drawing/2017/decorative" val="1"/>
              </a:ext>
            </a:extLst>
          </p:cNvPr>
          <p:cNvSpPr/>
          <p:nvPr/>
        </p:nvSpPr>
        <p:spPr bwMode="invGray">
          <a:xfrm rot="5400000">
            <a:off x="6687313" y="2452020"/>
            <a:ext cx="4219437"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62AC071-0624-430C-AEB0-AD3EBFC1CD1D}"/>
              </a:ext>
            </a:extLst>
          </p:cNvPr>
          <p:cNvSpPr>
            <a:spLocks noGrp="1"/>
          </p:cNvSpPr>
          <p:nvPr>
            <p:ph type="ctrTitle"/>
          </p:nvPr>
        </p:nvSpPr>
        <p:spPr bwMode="black"/>
        <p:txBody>
          <a:bodyPr/>
          <a:lstStyle/>
          <a:p>
            <a:r>
              <a:rPr lang="en-US" dirty="0"/>
              <a:t>Emphasize your </a:t>
            </a:r>
            <a:br>
              <a:rPr lang="en-US" dirty="0"/>
            </a:br>
            <a:r>
              <a:rPr lang="en-US" dirty="0"/>
              <a:t>main benefit</a:t>
            </a:r>
          </a:p>
        </p:txBody>
      </p:sp>
      <p:sp>
        <p:nvSpPr>
          <p:cNvPr id="5" name="Content Placeholder 4">
            <a:extLst>
              <a:ext uri="{FF2B5EF4-FFF2-40B4-BE49-F238E27FC236}">
                <a16:creationId xmlns:a16="http://schemas.microsoft.com/office/drawing/2014/main" id="{5F606456-BEB8-424C-8C7C-E9B311D7C337}"/>
              </a:ext>
            </a:extLst>
          </p:cNvPr>
          <p:cNvSpPr>
            <a:spLocks noGrp="1"/>
          </p:cNvSpPr>
          <p:nvPr>
            <p:ph idx="1"/>
          </p:nvPr>
        </p:nvSpPr>
        <p:spPr bwMode="black"/>
        <p:txBody>
          <a:bodyPr>
            <a:normAutofit fontScale="55000" lnSpcReduction="20000"/>
          </a:bodyPr>
          <a:lstStyle/>
          <a:p>
            <a:pPr marL="0" indent="0">
              <a:buNone/>
            </a:pPr>
            <a:r>
              <a:rPr lang="en-US" dirty="0"/>
              <a:t>Medical representative can monitor the queue tokens using this application</a:t>
            </a:r>
          </a:p>
          <a:p>
            <a:r>
              <a:rPr lang="en-US" dirty="0"/>
              <a:t>Patient can wait at a safe distance as per its convenience</a:t>
            </a:r>
          </a:p>
          <a:p>
            <a:r>
              <a:rPr lang="en-US" dirty="0"/>
              <a:t>Wait time stress reduction due to real-time alerts</a:t>
            </a:r>
          </a:p>
          <a:p>
            <a:r>
              <a:rPr lang="en-US" dirty="0"/>
              <a:t>Certificate for negative reported people</a:t>
            </a:r>
          </a:p>
          <a:p>
            <a:endParaRPr lang="en-US" dirty="0"/>
          </a:p>
        </p:txBody>
      </p:sp>
      <p:sp>
        <p:nvSpPr>
          <p:cNvPr id="4" name="Slide Number Placeholder 3">
            <a:extLst>
              <a:ext uri="{FF2B5EF4-FFF2-40B4-BE49-F238E27FC236}">
                <a16:creationId xmlns:a16="http://schemas.microsoft.com/office/drawing/2014/main" id="{D3CC57C3-9D13-4E2B-8E1F-6AF5D1A5BE69}"/>
              </a:ext>
            </a:extLst>
          </p:cNvPr>
          <p:cNvSpPr>
            <a:spLocks noGrp="1"/>
          </p:cNvSpPr>
          <p:nvPr>
            <p:ph type="sldNum" sz="quarter" idx="12"/>
          </p:nvPr>
        </p:nvSpPr>
        <p:spPr/>
        <p:txBody>
          <a:bodyPr/>
          <a:lstStyle/>
          <a:p>
            <a:r>
              <a:rPr lang="en-US" dirty="0"/>
              <a:t>page </a:t>
            </a:r>
            <a:fld id="{19B51A1E-902D-48AF-9020-955120F399B6}" type="slidenum">
              <a:rPr lang="en-US" b="1" i="1" smtClean="0"/>
              <a:pPr/>
              <a:t>9</a:t>
            </a:fld>
            <a:endParaRPr lang="en-US" b="1" i="1" dirty="0"/>
          </a:p>
        </p:txBody>
      </p:sp>
      <p:sp>
        <p:nvSpPr>
          <p:cNvPr id="10" name="Rectangle 9">
            <a:extLst>
              <a:ext uri="{FF2B5EF4-FFF2-40B4-BE49-F238E27FC236}">
                <a16:creationId xmlns:a16="http://schemas.microsoft.com/office/drawing/2014/main" id="{ABB70503-642E-4AB9-8511-2F674D4344A6}"/>
              </a:ext>
              <a:ext uri="{C183D7F6-B498-43B3-948B-1728B52AA6E4}">
                <adec:decorative xmlns:adec="http://schemas.microsoft.com/office/drawing/2017/decorative" val="1"/>
              </a:ext>
            </a:extLst>
          </p:cNvPr>
          <p:cNvSpPr/>
          <p:nvPr/>
        </p:nvSpPr>
        <p:spPr bwMode="invGray">
          <a:xfrm rot="5400000">
            <a:off x="1628194" y="1715997"/>
            <a:ext cx="4219437" cy="579942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peech Bubble: Oval 5">
            <a:extLst>
              <a:ext uri="{FF2B5EF4-FFF2-40B4-BE49-F238E27FC236}">
                <a16:creationId xmlns:a16="http://schemas.microsoft.com/office/drawing/2014/main" id="{1B301E7D-EF02-4F65-8334-161F828468F0}"/>
              </a:ext>
            </a:extLst>
          </p:cNvPr>
          <p:cNvSpPr/>
          <p:nvPr/>
        </p:nvSpPr>
        <p:spPr>
          <a:xfrm>
            <a:off x="1391478" y="2653749"/>
            <a:ext cx="1252331" cy="705678"/>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Graphic 22" descr="Smart Phone">
            <a:extLst>
              <a:ext uri="{FF2B5EF4-FFF2-40B4-BE49-F238E27FC236}">
                <a16:creationId xmlns:a16="http://schemas.microsoft.com/office/drawing/2014/main" id="{0C42F17A-4A4D-4A9D-AFDA-5E82F49BF0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8080" y="3279913"/>
            <a:ext cx="914400" cy="914400"/>
          </a:xfrm>
          <a:prstGeom prst="rect">
            <a:avLst/>
          </a:prstGeom>
        </p:spPr>
      </p:pic>
      <p:pic>
        <p:nvPicPr>
          <p:cNvPr id="25" name="Graphic 24" descr="Map with pin">
            <a:extLst>
              <a:ext uri="{FF2B5EF4-FFF2-40B4-BE49-F238E27FC236}">
                <a16:creationId xmlns:a16="http://schemas.microsoft.com/office/drawing/2014/main" id="{BEFF8CA4-688B-4322-84CD-AE86986489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15071" y="2616094"/>
            <a:ext cx="1116225" cy="1169322"/>
          </a:xfrm>
          <a:prstGeom prst="rect">
            <a:avLst/>
          </a:prstGeom>
        </p:spPr>
      </p:pic>
      <p:pic>
        <p:nvPicPr>
          <p:cNvPr id="27" name="Graphic 26" descr="Research">
            <a:extLst>
              <a:ext uri="{FF2B5EF4-FFF2-40B4-BE49-F238E27FC236}">
                <a16:creationId xmlns:a16="http://schemas.microsoft.com/office/drawing/2014/main" id="{D6400972-6D5E-45CD-AD71-B8BD0260B6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27050" y="4244296"/>
            <a:ext cx="914400" cy="914400"/>
          </a:xfrm>
          <a:prstGeom prst="rect">
            <a:avLst/>
          </a:prstGeom>
        </p:spPr>
      </p:pic>
      <p:pic>
        <p:nvPicPr>
          <p:cNvPr id="29" name="Graphic 28" descr="Hourglass">
            <a:extLst>
              <a:ext uri="{FF2B5EF4-FFF2-40B4-BE49-F238E27FC236}">
                <a16:creationId xmlns:a16="http://schemas.microsoft.com/office/drawing/2014/main" id="{C6741D82-040D-45AA-8715-E7FDFA9C720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92346" y="4810252"/>
            <a:ext cx="914400" cy="914400"/>
          </a:xfrm>
          <a:prstGeom prst="rect">
            <a:avLst/>
          </a:prstGeom>
        </p:spPr>
      </p:pic>
      <p:pic>
        <p:nvPicPr>
          <p:cNvPr id="31" name="Graphic 30" descr="Siren">
            <a:extLst>
              <a:ext uri="{FF2B5EF4-FFF2-40B4-BE49-F238E27FC236}">
                <a16:creationId xmlns:a16="http://schemas.microsoft.com/office/drawing/2014/main" id="{0A777962-4145-45D1-AAB2-024A426782A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09919" y="3972208"/>
            <a:ext cx="914400" cy="914400"/>
          </a:xfrm>
          <a:prstGeom prst="rect">
            <a:avLst/>
          </a:prstGeom>
        </p:spPr>
      </p:pic>
      <p:pic>
        <p:nvPicPr>
          <p:cNvPr id="33" name="Graphic 32" descr="Medical">
            <a:extLst>
              <a:ext uri="{FF2B5EF4-FFF2-40B4-BE49-F238E27FC236}">
                <a16:creationId xmlns:a16="http://schemas.microsoft.com/office/drawing/2014/main" id="{E68C2222-FC74-4A9D-80A5-EFBB7AA70C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1936" y="2739847"/>
            <a:ext cx="586408" cy="533481"/>
          </a:xfrm>
          <a:prstGeom prst="rect">
            <a:avLst/>
          </a:prstGeom>
        </p:spPr>
      </p:pic>
      <p:sp>
        <p:nvSpPr>
          <p:cNvPr id="34" name="TextBox 33">
            <a:extLst>
              <a:ext uri="{FF2B5EF4-FFF2-40B4-BE49-F238E27FC236}">
                <a16:creationId xmlns:a16="http://schemas.microsoft.com/office/drawing/2014/main" id="{2288C9BE-BA2F-47C3-9369-988A72F381B9}"/>
              </a:ext>
            </a:extLst>
          </p:cNvPr>
          <p:cNvSpPr txBox="1"/>
          <p:nvPr/>
        </p:nvSpPr>
        <p:spPr>
          <a:xfrm>
            <a:off x="1832540" y="3597965"/>
            <a:ext cx="1283163" cy="646331"/>
          </a:xfrm>
          <a:prstGeom prst="rect">
            <a:avLst/>
          </a:prstGeom>
          <a:noFill/>
        </p:spPr>
        <p:txBody>
          <a:bodyPr wrap="square" rtlCol="0">
            <a:spAutoFit/>
          </a:bodyPr>
          <a:lstStyle/>
          <a:p>
            <a:r>
              <a:rPr lang="en-IN" dirty="0" err="1">
                <a:solidFill>
                  <a:schemeClr val="bg1"/>
                </a:solidFill>
              </a:rPr>
              <a:t>WellnessQ</a:t>
            </a:r>
            <a:r>
              <a:rPr lang="en-IN" dirty="0">
                <a:solidFill>
                  <a:schemeClr val="bg1"/>
                </a:solidFill>
              </a:rPr>
              <a:t> App</a:t>
            </a:r>
          </a:p>
        </p:txBody>
      </p:sp>
      <p:sp>
        <p:nvSpPr>
          <p:cNvPr id="35" name="TextBox 34">
            <a:extLst>
              <a:ext uri="{FF2B5EF4-FFF2-40B4-BE49-F238E27FC236}">
                <a16:creationId xmlns:a16="http://schemas.microsoft.com/office/drawing/2014/main" id="{9A60A2CD-AFD0-443D-94C7-85F2B83C9F2A}"/>
              </a:ext>
            </a:extLst>
          </p:cNvPr>
          <p:cNvSpPr txBox="1"/>
          <p:nvPr/>
        </p:nvSpPr>
        <p:spPr>
          <a:xfrm>
            <a:off x="4383376" y="2832268"/>
            <a:ext cx="1606143" cy="1200329"/>
          </a:xfrm>
          <a:prstGeom prst="rect">
            <a:avLst/>
          </a:prstGeom>
          <a:noFill/>
        </p:spPr>
        <p:txBody>
          <a:bodyPr wrap="square" rtlCol="0">
            <a:spAutoFit/>
          </a:bodyPr>
          <a:lstStyle/>
          <a:p>
            <a:r>
              <a:rPr lang="en-IN" dirty="0">
                <a:solidFill>
                  <a:schemeClr val="bg1"/>
                </a:solidFill>
              </a:rPr>
              <a:t>Nearby Health centre availability suggestion </a:t>
            </a:r>
          </a:p>
        </p:txBody>
      </p:sp>
      <p:sp>
        <p:nvSpPr>
          <p:cNvPr id="36" name="TextBox 35">
            <a:extLst>
              <a:ext uri="{FF2B5EF4-FFF2-40B4-BE49-F238E27FC236}">
                <a16:creationId xmlns:a16="http://schemas.microsoft.com/office/drawing/2014/main" id="{50E4BCEC-D5CF-4E82-A482-B13204C6C729}"/>
              </a:ext>
            </a:extLst>
          </p:cNvPr>
          <p:cNvSpPr txBox="1"/>
          <p:nvPr/>
        </p:nvSpPr>
        <p:spPr>
          <a:xfrm>
            <a:off x="5322320" y="4093341"/>
            <a:ext cx="1091151" cy="1477328"/>
          </a:xfrm>
          <a:prstGeom prst="rect">
            <a:avLst/>
          </a:prstGeom>
          <a:noFill/>
        </p:spPr>
        <p:txBody>
          <a:bodyPr wrap="square" rtlCol="0">
            <a:spAutoFit/>
          </a:bodyPr>
          <a:lstStyle/>
          <a:p>
            <a:r>
              <a:rPr lang="en-IN" dirty="0">
                <a:solidFill>
                  <a:schemeClr val="bg1"/>
                </a:solidFill>
              </a:rPr>
              <a:t>Search available Medical centres and labs</a:t>
            </a:r>
          </a:p>
        </p:txBody>
      </p:sp>
      <p:sp>
        <p:nvSpPr>
          <p:cNvPr id="37" name="TextBox 36">
            <a:extLst>
              <a:ext uri="{FF2B5EF4-FFF2-40B4-BE49-F238E27FC236}">
                <a16:creationId xmlns:a16="http://schemas.microsoft.com/office/drawing/2014/main" id="{6C8749ED-2A01-4AC3-BF09-4D05B550704D}"/>
              </a:ext>
            </a:extLst>
          </p:cNvPr>
          <p:cNvSpPr txBox="1"/>
          <p:nvPr/>
        </p:nvSpPr>
        <p:spPr>
          <a:xfrm>
            <a:off x="2796949" y="4855700"/>
            <a:ext cx="1499726" cy="923330"/>
          </a:xfrm>
          <a:prstGeom prst="rect">
            <a:avLst/>
          </a:prstGeom>
          <a:noFill/>
        </p:spPr>
        <p:txBody>
          <a:bodyPr wrap="square" rtlCol="0">
            <a:spAutoFit/>
          </a:bodyPr>
          <a:lstStyle/>
          <a:p>
            <a:r>
              <a:rPr lang="en-IN" dirty="0">
                <a:solidFill>
                  <a:schemeClr val="bg1"/>
                </a:solidFill>
              </a:rPr>
              <a:t>Get real time Queue Token alert</a:t>
            </a:r>
          </a:p>
        </p:txBody>
      </p:sp>
      <p:sp>
        <p:nvSpPr>
          <p:cNvPr id="38" name="TextBox 37">
            <a:extLst>
              <a:ext uri="{FF2B5EF4-FFF2-40B4-BE49-F238E27FC236}">
                <a16:creationId xmlns:a16="http://schemas.microsoft.com/office/drawing/2014/main" id="{EA22FB33-A5E4-4A19-BC71-3C12C2A8C367}"/>
              </a:ext>
            </a:extLst>
          </p:cNvPr>
          <p:cNvSpPr txBox="1"/>
          <p:nvPr/>
        </p:nvSpPr>
        <p:spPr>
          <a:xfrm>
            <a:off x="1053548" y="4462670"/>
            <a:ext cx="1077597" cy="923330"/>
          </a:xfrm>
          <a:prstGeom prst="rect">
            <a:avLst/>
          </a:prstGeom>
          <a:noFill/>
        </p:spPr>
        <p:txBody>
          <a:bodyPr wrap="square" rtlCol="0">
            <a:spAutoFit/>
          </a:bodyPr>
          <a:lstStyle/>
          <a:p>
            <a:r>
              <a:rPr lang="en-IN" dirty="0">
                <a:solidFill>
                  <a:schemeClr val="bg1"/>
                </a:solidFill>
              </a:rPr>
              <a:t>Use your time  wisely</a:t>
            </a:r>
          </a:p>
        </p:txBody>
      </p:sp>
    </p:spTree>
    <p:extLst>
      <p:ext uri="{BB962C8B-B14F-4D97-AF65-F5344CB8AC3E}">
        <p14:creationId xmlns:p14="http://schemas.microsoft.com/office/powerpoint/2010/main" val="1344647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2847</TotalTime>
  <Words>713</Words>
  <Application>Microsoft Office PowerPoint</Application>
  <PresentationFormat>Widescreen</PresentationFormat>
  <Paragraphs>200</Paragraphs>
  <Slides>20</Slides>
  <Notes>16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Wellness Queue</vt:lpstr>
      <vt:lpstr>Binary Nova Team</vt:lpstr>
      <vt:lpstr>Wellness Queue</vt:lpstr>
      <vt:lpstr>About Existing Procedure</vt:lpstr>
      <vt:lpstr>The Problem</vt:lpstr>
      <vt:lpstr>Solution</vt:lpstr>
      <vt:lpstr>WellnessQ</vt:lpstr>
      <vt:lpstr>PowerPoint Presentation</vt:lpstr>
      <vt:lpstr>Emphasize your  main benefit</vt:lpstr>
      <vt:lpstr>PowerPoint Presentation</vt:lpstr>
      <vt:lpstr>PowerPoint Presentation</vt:lpstr>
      <vt:lpstr>WellnessQ Solution Flow</vt:lpstr>
      <vt:lpstr>IBM Cloud Push Notifications</vt:lpstr>
      <vt:lpstr>1.Firebase Phone Authentication</vt:lpstr>
      <vt:lpstr>Android Native App Demo Video </vt:lpstr>
      <vt:lpstr>PowerPoint Presentation</vt:lpstr>
      <vt:lpstr>PowerPoint Presentation</vt:lpstr>
      <vt:lpstr>Certificate of confirmation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Wellness Queue</dc:title>
  <dc:creator>Ananya Stitipragyan</dc:creator>
  <cp:lastModifiedBy>Ananya Stitipragyan</cp:lastModifiedBy>
  <cp:revision>155</cp:revision>
  <dcterms:created xsi:type="dcterms:W3CDTF">2020-06-03T07:12:00Z</dcterms:created>
  <dcterms:modified xsi:type="dcterms:W3CDTF">2020-06-06T19:33:09Z</dcterms:modified>
</cp:coreProperties>
</file>